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4"/>
    <p:sldMasterId id="2147484008" r:id="rId5"/>
  </p:sldMasterIdLst>
  <p:notesMasterIdLst>
    <p:notesMasterId r:id="rId13"/>
  </p:notesMasterIdLst>
  <p:handoutMasterIdLst>
    <p:handoutMasterId r:id="rId14"/>
  </p:handoutMasterIdLst>
  <p:sldIdLst>
    <p:sldId id="268" r:id="rId6"/>
    <p:sldId id="270" r:id="rId7"/>
    <p:sldId id="282" r:id="rId8"/>
    <p:sldId id="278" r:id="rId9"/>
    <p:sldId id="275" r:id="rId10"/>
    <p:sldId id="277" r:id="rId11"/>
    <p:sldId id="276" r:id="rId12"/>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0C1"/>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p:scale>
          <a:sx n="100" d="100"/>
          <a:sy n="100" d="100"/>
        </p:scale>
        <p:origin x="96" y="58"/>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2023/6/14</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2023/6/14</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6828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44083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69089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407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1782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6/14/2023</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6/14/2023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6/14/2023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6/14/2023</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6/14/2023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6/14/2023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6/14/2023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6/14/2023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6/14/2023</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6/14/2023</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6/14/2023</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6/14/2023</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6/14/2023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6/14/2023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6/14/2023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6/14/2023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6/14/2023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6/14/2023</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6/14/2023</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6/14/2023</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6/14/2023</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6/14/2023</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6/14/2023</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6/14/2023</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6/14/2023</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モデル構築支援事業の概要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8" name="テキスト ボックス 7">
            <a:extLst>
              <a:ext uri="{FF2B5EF4-FFF2-40B4-BE49-F238E27FC236}">
                <a16:creationId xmlns:a16="http://schemas.microsoft.com/office/drawing/2014/main" id="{8583998F-7183-9845-790C-319F33203D4C}"/>
              </a:ext>
            </a:extLst>
          </p:cNvPr>
          <p:cNvSpPr txBox="1"/>
          <p:nvPr/>
        </p:nvSpPr>
        <p:spPr>
          <a:xfrm>
            <a:off x="6022404" y="672660"/>
            <a:ext cx="5627476" cy="2108267"/>
          </a:xfrm>
          <a:prstGeom prst="rect">
            <a:avLst/>
          </a:prstGeom>
          <a:solidFill>
            <a:schemeClr val="accent6">
              <a:lumMod val="20000"/>
              <a:lumOff val="80000"/>
            </a:schemeClr>
          </a:solidFill>
          <a:ln w="3175">
            <a:solidFill>
              <a:srgbClr val="066E9F"/>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066E9F"/>
                </a:solidFill>
              </a:rPr>
              <a:t>【</a:t>
            </a:r>
            <a:r>
              <a:rPr lang="ja-JP" altLang="en-US" b="1" dirty="0">
                <a:solidFill>
                  <a:srgbClr val="066E9F"/>
                </a:solidFill>
              </a:rPr>
              <a:t>本資料作成にあたって</a:t>
            </a:r>
            <a:r>
              <a:rPr lang="en-US" altLang="ja-JP" b="1" dirty="0">
                <a:solidFill>
                  <a:srgbClr val="066E9F"/>
                </a:solidFill>
              </a:rPr>
              <a:t>】</a:t>
            </a:r>
          </a:p>
          <a:p>
            <a:pPr eaLnBrk="1" fontAlgn="auto" hangingPunct="1">
              <a:spcBef>
                <a:spcPts val="0"/>
              </a:spcBef>
              <a:spcAft>
                <a:spcPts val="0"/>
              </a:spcAft>
              <a:defRPr/>
            </a:pPr>
            <a:r>
              <a:rPr lang="en-US" altLang="ja-JP" sz="1600" dirty="0">
                <a:solidFill>
                  <a:srgbClr val="066E9F"/>
                </a:solidFill>
              </a:rPr>
              <a:t>※</a:t>
            </a:r>
            <a:r>
              <a:rPr lang="ja-JP" altLang="en-US" sz="1600" dirty="0">
                <a:solidFill>
                  <a:srgbClr val="066E9F"/>
                </a:solidFill>
              </a:rPr>
              <a:t>本資料は、申請内容の審査に当っての重要な資料となりますので、記載に関する注意事項や指示事項に留意のうえ作成してください。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（注意事項）</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①本書式の</a:t>
            </a:r>
            <a:r>
              <a:rPr lang="en-US" altLang="ja-JP" sz="1600" dirty="0">
                <a:solidFill>
                  <a:srgbClr val="066E9F"/>
                </a:solidFill>
              </a:rPr>
              <a:t>【</a:t>
            </a:r>
            <a:r>
              <a:rPr lang="ja-JP" altLang="en-US" sz="1600" dirty="0">
                <a:solidFill>
                  <a:srgbClr val="066E9F"/>
                </a:solidFill>
              </a:rPr>
              <a:t>注意事項</a:t>
            </a:r>
            <a:r>
              <a:rPr lang="en-US" altLang="ja-JP" sz="1600" dirty="0">
                <a:solidFill>
                  <a:srgbClr val="066E9F"/>
                </a:solidFill>
              </a:rPr>
              <a:t>】</a:t>
            </a:r>
            <a:r>
              <a:rPr lang="ja-JP" altLang="en-US" sz="1600" dirty="0">
                <a:solidFill>
                  <a:srgbClr val="066E9F"/>
                </a:solidFill>
              </a:rPr>
              <a:t>等、青地・青字部分は、削除して使用し、ご提出ください。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②図表（写真、配置図、体制図、グラフ、線表等）などを用い、できるだけ視覚的に表現してください。</a:t>
            </a:r>
            <a:endParaRPr lang="en-US" altLang="ja-JP" sz="1600" dirty="0">
              <a:solidFill>
                <a:srgbClr val="066E9F"/>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事業の概要</a:t>
            </a:r>
          </a:p>
        </p:txBody>
      </p:sp>
      <p:sp>
        <p:nvSpPr>
          <p:cNvPr id="6" name="コンテンツ プレースホルダー 5"/>
          <p:cNvSpPr>
            <a:spLocks noGrp="1"/>
          </p:cNvSpPr>
          <p:nvPr>
            <p:ph sz="half" idx="2"/>
          </p:nvPr>
        </p:nvSpPr>
        <p:spPr>
          <a:xfrm>
            <a:off x="1096993" y="2022196"/>
            <a:ext cx="10055781" cy="4071100"/>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事業の概要について記載してください。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事業実施場所（物流・配送拠点等）の現状</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a:t>
            </a:r>
            <a:r>
              <a:rPr lang="en-US" altLang="ja-JP"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0070C0"/>
                </a:solidFill>
                <a:latin typeface="Meiryo UI" panose="020B0604030504040204" pitchFamily="50" charset="-128"/>
                <a:ea typeface="Meiryo UI" panose="020B0604030504040204" pitchFamily="50" charset="-128"/>
              </a:rPr>
              <a:t>現在行われている事業の内容、保有している車両の数や稼働状況、再エネ発電設備の有無や発電量など</a:t>
            </a:r>
            <a:endParaRPr lang="en-US" altLang="ja-JP" sz="14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70C0"/>
                </a:solidFill>
                <a:latin typeface="Meiryo UI" panose="020B0604030504040204" pitchFamily="50" charset="-128"/>
                <a:ea typeface="Meiryo UI" panose="020B0604030504040204" pitchFamily="50" charset="-128"/>
              </a:rPr>
              <a:t>・　導入する設備内容（数量や規模、設備が果たす役割を含む）</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70C0"/>
                </a:solidFill>
                <a:latin typeface="Meiryo UI" panose="020B0604030504040204" pitchFamily="50" charset="-128"/>
                <a:ea typeface="Meiryo UI" panose="020B0604030504040204" pitchFamily="50" charset="-128"/>
              </a:rPr>
              <a:t>・　事業の先導性や波及効果</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0"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8" name="コンテンツ プレースホルダー 5">
            <a:extLst>
              <a:ext uri="{FF2B5EF4-FFF2-40B4-BE49-F238E27FC236}">
                <a16:creationId xmlns:a16="http://schemas.microsoft.com/office/drawing/2014/main" id="{B1F59EC0-7266-ECDA-5C40-194E184F09D9}"/>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図 53" descr="背景パターン が含まれている画像&#10;&#10;自動的に生成された説明">
            <a:extLst>
              <a:ext uri="{FF2B5EF4-FFF2-40B4-BE49-F238E27FC236}">
                <a16:creationId xmlns:a16="http://schemas.microsoft.com/office/drawing/2014/main" id="{D10E33D0-2B3E-4D40-9721-F566E7E06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891" y="2869600"/>
            <a:ext cx="654000" cy="422259"/>
          </a:xfrm>
          <a:prstGeom prst="rect">
            <a:avLst/>
          </a:prstGeom>
        </p:spPr>
      </p:pic>
      <p:sp>
        <p:nvSpPr>
          <p:cNvPr id="3" name="タイトル 2"/>
          <p:cNvSpPr>
            <a:spLocks noGrp="1"/>
          </p:cNvSpPr>
          <p:nvPr>
            <p:ph type="title"/>
          </p:nvPr>
        </p:nvSpPr>
        <p:spPr>
          <a:xfrm>
            <a:off x="1125860" y="1150256"/>
            <a:ext cx="10055781" cy="580026"/>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②　再生可能エネルギーの導入及び活用方法</a:t>
            </a: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6" name="テキスト ボックス 45">
            <a:extLst>
              <a:ext uri="{FF2B5EF4-FFF2-40B4-BE49-F238E27FC236}">
                <a16:creationId xmlns:a16="http://schemas.microsoft.com/office/drawing/2014/main" id="{E7DB2610-9F1D-46F1-8C33-F39EAA6D40C6}"/>
              </a:ext>
            </a:extLst>
          </p:cNvPr>
          <p:cNvSpPr txBox="1"/>
          <p:nvPr/>
        </p:nvSpPr>
        <p:spPr>
          <a:xfrm>
            <a:off x="5086300" y="334925"/>
            <a:ext cx="6480720" cy="816340"/>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記入上の注意</a:t>
            </a:r>
            <a:r>
              <a:rPr lang="en-US" altLang="ja-JP" sz="1200" dirty="0">
                <a:solidFill>
                  <a:srgbClr val="0070C0"/>
                </a:solidFill>
                <a:latin typeface="Meiryo UI" panose="020B0604030504040204" pitchFamily="50" charset="-128"/>
                <a:ea typeface="Meiryo UI" panose="020B0604030504040204" pitchFamily="50" charset="-128"/>
              </a:rPr>
              <a:t>】</a:t>
            </a:r>
          </a:p>
          <a:p>
            <a:pPr>
              <a:defRPr/>
            </a:pPr>
            <a:r>
              <a:rPr lang="ja-JP" altLang="en-US" sz="1200" noProof="1">
                <a:solidFill>
                  <a:srgbClr val="0070C0"/>
                </a:solidFill>
                <a:latin typeface="Meiryo UI" panose="020B0604030504040204" pitchFamily="50" charset="-128"/>
                <a:ea typeface="Meiryo UI" panose="020B0604030504040204" pitchFamily="50" charset="-128"/>
              </a:rPr>
              <a:t>・エネルギーフロー（黄色欄は数値）について記載してください（活用しない場合はゼロを記入）。</a:t>
            </a:r>
            <a:endParaRPr lang="en-US" altLang="ja-JP" sz="1200" dirty="0">
              <a:solidFill>
                <a:srgbClr val="0070C0"/>
              </a:solidFill>
              <a:latin typeface="Meiryo UI" panose="020B0604030504040204" pitchFamily="50" charset="-128"/>
              <a:ea typeface="Meiryo UI" panose="020B0604030504040204" pitchFamily="50" charset="-128"/>
            </a:endParaRPr>
          </a:p>
          <a:p>
            <a:pPr>
              <a:defRPr/>
            </a:pPr>
            <a:r>
              <a:rPr lang="ja-JP" altLang="en-US" sz="1200" noProof="1">
                <a:solidFill>
                  <a:srgbClr val="0070C0"/>
                </a:solidFill>
                <a:latin typeface="Meiryo UI" panose="020B0604030504040204" pitchFamily="50" charset="-128"/>
                <a:ea typeface="Meiryo UI" panose="020B0604030504040204" pitchFamily="50" charset="-128"/>
              </a:rPr>
              <a:t>・補助対象外の設備を示す場合は補助対象のものと判別できるようにしてください。</a:t>
            </a:r>
            <a:endParaRPr lang="en-US" altLang="ja-JP" sz="1200" noProof="1">
              <a:solidFill>
                <a:srgbClr val="0070C0"/>
              </a:solidFill>
              <a:latin typeface="Meiryo UI" panose="020B0604030504040204" pitchFamily="50" charset="-128"/>
              <a:ea typeface="Meiryo UI" panose="020B0604030504040204" pitchFamily="50" charset="-128"/>
            </a:endParaRPr>
          </a:p>
          <a:p>
            <a:pPr>
              <a:defRPr/>
            </a:pPr>
            <a:r>
              <a:rPr lang="ja-JP" altLang="en-US" sz="1200" noProof="1">
                <a:solidFill>
                  <a:srgbClr val="0070C0"/>
                </a:solidFill>
                <a:latin typeface="Meiryo UI" panose="020B0604030504040204" pitchFamily="50" charset="-128"/>
                <a:ea typeface="Meiryo UI" panose="020B0604030504040204" pitchFamily="50" charset="-128"/>
              </a:rPr>
              <a:t>・適宜編集して文章および図表化したもので示してください。</a:t>
            </a:r>
            <a:endParaRPr lang="en-US" altLang="ja-JP" sz="1200" noProof="1">
              <a:solidFill>
                <a:srgbClr val="0070C0"/>
              </a:solidFill>
              <a:latin typeface="Meiryo UI" panose="020B0604030504040204" pitchFamily="50" charset="-128"/>
              <a:ea typeface="Meiryo UI" panose="020B0604030504040204" pitchFamily="50" charset="-128"/>
            </a:endParaRPr>
          </a:p>
        </p:txBody>
      </p:sp>
      <p:sp>
        <p:nvSpPr>
          <p:cNvPr id="51" name="テキスト ボックス 2">
            <a:extLst>
              <a:ext uri="{FF2B5EF4-FFF2-40B4-BE49-F238E27FC236}">
                <a16:creationId xmlns:a16="http://schemas.microsoft.com/office/drawing/2014/main" id="{05CB140F-F087-4799-A660-E3675CCDAF3E}"/>
              </a:ext>
            </a:extLst>
          </p:cNvPr>
          <p:cNvSpPr txBox="1"/>
          <p:nvPr/>
        </p:nvSpPr>
        <p:spPr>
          <a:xfrm>
            <a:off x="2701909" y="2521894"/>
            <a:ext cx="1503036" cy="24094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事業所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事務所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家屋</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等</a:t>
            </a:r>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5" name="図 54" descr="ロゴ, アイコン&#10;&#10;自動的に生成された説明">
            <a:extLst>
              <a:ext uri="{FF2B5EF4-FFF2-40B4-BE49-F238E27FC236}">
                <a16:creationId xmlns:a16="http://schemas.microsoft.com/office/drawing/2014/main" id="{2A8476FF-F3DC-4D69-9551-738897954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196" y="2852936"/>
            <a:ext cx="209245" cy="440972"/>
          </a:xfrm>
          <a:prstGeom prst="rect">
            <a:avLst/>
          </a:prstGeom>
        </p:spPr>
      </p:pic>
      <p:pic>
        <p:nvPicPr>
          <p:cNvPr id="58" name="図 57" descr="抽象, 挿絵 が含まれている画像&#10;&#10;自動的に生成された説明">
            <a:extLst>
              <a:ext uri="{FF2B5EF4-FFF2-40B4-BE49-F238E27FC236}">
                <a16:creationId xmlns:a16="http://schemas.microsoft.com/office/drawing/2014/main" id="{91ABE7E3-2D04-4836-9247-8887C4844B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30340" y="2767384"/>
            <a:ext cx="600710" cy="583565"/>
          </a:xfrm>
          <a:prstGeom prst="rect">
            <a:avLst/>
          </a:prstGeom>
          <a:effectLst>
            <a:outerShdw blurRad="50800" dist="50800" dir="5400000" algn="ctr" rotWithShape="0">
              <a:srgbClr val="000000">
                <a:alpha val="0"/>
              </a:srgbClr>
            </a:outerShdw>
          </a:effectLst>
        </p:spPr>
      </p:pic>
      <p:sp>
        <p:nvSpPr>
          <p:cNvPr id="62" name="テキスト ボックス 19">
            <a:extLst>
              <a:ext uri="{FF2B5EF4-FFF2-40B4-BE49-F238E27FC236}">
                <a16:creationId xmlns:a16="http://schemas.microsoft.com/office/drawing/2014/main" id="{CE5080EB-B1DA-43CA-BE38-6D37C2ACEA84}"/>
              </a:ext>
            </a:extLst>
          </p:cNvPr>
          <p:cNvSpPr txBox="1"/>
          <p:nvPr/>
        </p:nvSpPr>
        <p:spPr>
          <a:xfrm>
            <a:off x="600461" y="2121521"/>
            <a:ext cx="1658276" cy="701721"/>
          </a:xfrm>
          <a:prstGeom prst="rect">
            <a:avLst/>
          </a:prstGeom>
          <a:solidFill>
            <a:srgbClr val="DAE3F3"/>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①</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再エネ自家発電</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新設</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（出力電力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en-US" altLang="ja-JP" sz="900" kern="100" dirty="0">
              <a:effectLst/>
              <a:latin typeface="游明朝" panose="02020400000000000000" pitchFamily="18" charset="-128"/>
              <a:ea typeface="游ゴシック Medium" panose="020B0500000000000000" pitchFamily="50" charset="-128"/>
              <a:cs typeface="Times New Roman" panose="02020603050405020304" pitchFamily="18" charset="0"/>
            </a:endParaRPr>
          </a:p>
          <a:p>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63" name="コネクタ: カギ線 62">
            <a:extLst>
              <a:ext uri="{FF2B5EF4-FFF2-40B4-BE49-F238E27FC236}">
                <a16:creationId xmlns:a16="http://schemas.microsoft.com/office/drawing/2014/main" id="{D2FB801A-F9A4-493C-B1DA-723BA9AD4566}"/>
              </a:ext>
            </a:extLst>
          </p:cNvPr>
          <p:cNvCxnSpPr>
            <a:cxnSpLocks/>
            <a:stCxn id="64" idx="3"/>
            <a:endCxn id="58" idx="1"/>
          </p:cNvCxnSpPr>
          <p:nvPr/>
        </p:nvCxnSpPr>
        <p:spPr>
          <a:xfrm flipV="1">
            <a:off x="2261943" y="3059167"/>
            <a:ext cx="868397" cy="643199"/>
          </a:xfrm>
          <a:prstGeom prst="bentConnector3">
            <a:avLst>
              <a:gd name="adj1" fmla="val 50000"/>
            </a:avLst>
          </a:prstGeom>
          <a:noFill/>
          <a:ln w="6350" cap="flat" cmpd="sng" algn="ctr">
            <a:solidFill>
              <a:srgbClr val="4472C4"/>
            </a:solidFill>
            <a:prstDash val="solid"/>
            <a:miter lim="800000"/>
            <a:tailEnd type="triangle"/>
          </a:ln>
          <a:effectLst/>
        </p:spPr>
      </p:cxnSp>
      <p:sp>
        <p:nvSpPr>
          <p:cNvPr id="64" name="テキスト ボックス 21">
            <a:extLst>
              <a:ext uri="{FF2B5EF4-FFF2-40B4-BE49-F238E27FC236}">
                <a16:creationId xmlns:a16="http://schemas.microsoft.com/office/drawing/2014/main" id="{953212EF-788C-44FB-9615-4DB494A47C28}"/>
              </a:ext>
            </a:extLst>
          </p:cNvPr>
          <p:cNvSpPr txBox="1"/>
          <p:nvPr/>
        </p:nvSpPr>
        <p:spPr>
          <a:xfrm>
            <a:off x="598210" y="3350949"/>
            <a:ext cx="1663733" cy="702834"/>
          </a:xfrm>
          <a:prstGeom prst="rect">
            <a:avLst/>
          </a:prstGeom>
          <a:solidFill>
            <a:srgbClr val="DAE3F3"/>
          </a:solidFill>
          <a:ln w="190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②</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自家発電</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既設</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（出力電力</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66" name="コネクタ: カギ線 65">
            <a:extLst>
              <a:ext uri="{FF2B5EF4-FFF2-40B4-BE49-F238E27FC236}">
                <a16:creationId xmlns:a16="http://schemas.microsoft.com/office/drawing/2014/main" id="{8DFBC5BF-6463-4805-AC0C-17375443E38F}"/>
              </a:ext>
            </a:extLst>
          </p:cNvPr>
          <p:cNvCxnSpPr>
            <a:cxnSpLocks/>
            <a:stCxn id="62" idx="3"/>
            <a:endCxn id="58" idx="1"/>
          </p:cNvCxnSpPr>
          <p:nvPr/>
        </p:nvCxnSpPr>
        <p:spPr>
          <a:xfrm>
            <a:off x="2258737" y="2472382"/>
            <a:ext cx="871603" cy="586785"/>
          </a:xfrm>
          <a:prstGeom prst="bentConnector3">
            <a:avLst>
              <a:gd name="adj1" fmla="val 50000"/>
            </a:avLst>
          </a:prstGeom>
          <a:noFill/>
          <a:ln w="6350" cap="flat" cmpd="sng" algn="ctr">
            <a:solidFill>
              <a:srgbClr val="4472C4"/>
            </a:solidFill>
            <a:prstDash val="solid"/>
            <a:miter lim="800000"/>
            <a:tailEnd type="triangle"/>
          </a:ln>
          <a:effectLst/>
        </p:spPr>
      </p:cxnSp>
      <p:sp>
        <p:nvSpPr>
          <p:cNvPr id="68" name="テキスト ボックス 143">
            <a:extLst>
              <a:ext uri="{FF2B5EF4-FFF2-40B4-BE49-F238E27FC236}">
                <a16:creationId xmlns:a16="http://schemas.microsoft.com/office/drawing/2014/main" id="{41F45F5E-8C5F-4C85-9050-1C5EA9A8ACD4}"/>
              </a:ext>
            </a:extLst>
          </p:cNvPr>
          <p:cNvSpPr txBox="1"/>
          <p:nvPr/>
        </p:nvSpPr>
        <p:spPr>
          <a:xfrm>
            <a:off x="4400619" y="2276872"/>
            <a:ext cx="1588465" cy="586784"/>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③再エネ電力証書購入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4" name="コネクタ: カギ線 33">
            <a:extLst>
              <a:ext uri="{FF2B5EF4-FFF2-40B4-BE49-F238E27FC236}">
                <a16:creationId xmlns:a16="http://schemas.microsoft.com/office/drawing/2014/main" id="{F856B863-442C-427C-9A3E-55C5AB89AF0A}"/>
              </a:ext>
            </a:extLst>
          </p:cNvPr>
          <p:cNvCxnSpPr>
            <a:cxnSpLocks/>
            <a:stCxn id="68" idx="1"/>
            <a:endCxn id="58" idx="3"/>
          </p:cNvCxnSpPr>
          <p:nvPr/>
        </p:nvCxnSpPr>
        <p:spPr>
          <a:xfrm rot="10800000" flipV="1">
            <a:off x="3731051" y="2570263"/>
            <a:ext cx="669569" cy="488903"/>
          </a:xfrm>
          <a:prstGeom prst="bentConnector3">
            <a:avLst>
              <a:gd name="adj1" fmla="val 50000"/>
            </a:avLst>
          </a:prstGeom>
          <a:noFill/>
          <a:ln w="6350" cap="flat" cmpd="sng" algn="ctr">
            <a:solidFill>
              <a:srgbClr val="4472C4"/>
            </a:solidFill>
            <a:prstDash val="solid"/>
            <a:miter lim="800000"/>
            <a:tailEnd type="triangle"/>
          </a:ln>
          <a:effectLst/>
        </p:spPr>
      </p:cxnSp>
      <p:sp>
        <p:nvSpPr>
          <p:cNvPr id="39" name="テキスト ボックス 143">
            <a:extLst>
              <a:ext uri="{FF2B5EF4-FFF2-40B4-BE49-F238E27FC236}">
                <a16:creationId xmlns:a16="http://schemas.microsoft.com/office/drawing/2014/main" id="{3C12D530-30B1-4565-ADC9-AF5110DBF72E}"/>
              </a:ext>
            </a:extLst>
          </p:cNvPr>
          <p:cNvSpPr txBox="1"/>
          <p:nvPr/>
        </p:nvSpPr>
        <p:spPr>
          <a:xfrm>
            <a:off x="4400619" y="3241773"/>
            <a:ext cx="1588466" cy="580026"/>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④再エネ電力メニュー購入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41" name="コネクタ: カギ線 40">
            <a:extLst>
              <a:ext uri="{FF2B5EF4-FFF2-40B4-BE49-F238E27FC236}">
                <a16:creationId xmlns:a16="http://schemas.microsoft.com/office/drawing/2014/main" id="{EC40DBA5-199C-48A2-B4EB-88FEE4905510}"/>
              </a:ext>
            </a:extLst>
          </p:cNvPr>
          <p:cNvCxnSpPr>
            <a:cxnSpLocks/>
            <a:stCxn id="39" idx="1"/>
            <a:endCxn id="58" idx="3"/>
          </p:cNvCxnSpPr>
          <p:nvPr/>
        </p:nvCxnSpPr>
        <p:spPr>
          <a:xfrm rot="10800000">
            <a:off x="3731051" y="3059168"/>
            <a:ext cx="669569" cy="472619"/>
          </a:xfrm>
          <a:prstGeom prst="bentConnector3">
            <a:avLst>
              <a:gd name="adj1" fmla="val 50000"/>
            </a:avLst>
          </a:prstGeom>
          <a:noFill/>
          <a:ln w="6350" cap="flat" cmpd="sng" algn="ctr">
            <a:solidFill>
              <a:srgbClr val="4472C4"/>
            </a:solidFill>
            <a:prstDash val="solid"/>
            <a:miter lim="800000"/>
            <a:tailEnd type="triangle"/>
          </a:ln>
          <a:effectLst/>
        </p:spPr>
      </p:cxnSp>
      <p:sp>
        <p:nvSpPr>
          <p:cNvPr id="24" name="テキスト ボックス 5">
            <a:extLst>
              <a:ext uri="{FF2B5EF4-FFF2-40B4-BE49-F238E27FC236}">
                <a16:creationId xmlns:a16="http://schemas.microsoft.com/office/drawing/2014/main" id="{0ADE0BE2-B9FE-46FA-9CD4-01F8F6A6C3E4}"/>
              </a:ext>
            </a:extLst>
          </p:cNvPr>
          <p:cNvSpPr txBox="1"/>
          <p:nvPr/>
        </p:nvSpPr>
        <p:spPr>
          <a:xfrm>
            <a:off x="3556479" y="3906581"/>
            <a:ext cx="646366" cy="201354"/>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消費量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6" name="テキスト ボックス 143">
            <a:extLst>
              <a:ext uri="{FF2B5EF4-FFF2-40B4-BE49-F238E27FC236}">
                <a16:creationId xmlns:a16="http://schemas.microsoft.com/office/drawing/2014/main" id="{42E716F5-2ABC-4A0E-83D3-8143586902AE}"/>
              </a:ext>
            </a:extLst>
          </p:cNvPr>
          <p:cNvSpPr txBox="1"/>
          <p:nvPr/>
        </p:nvSpPr>
        <p:spPr>
          <a:xfrm>
            <a:off x="3535615" y="2108804"/>
            <a:ext cx="637574" cy="201355"/>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調達量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6" name="コネクタ: カギ線 35">
            <a:extLst>
              <a:ext uri="{FF2B5EF4-FFF2-40B4-BE49-F238E27FC236}">
                <a16:creationId xmlns:a16="http://schemas.microsoft.com/office/drawing/2014/main" id="{C042B6B0-CED0-40FE-8E16-47D5511F99BF}"/>
              </a:ext>
            </a:extLst>
          </p:cNvPr>
          <p:cNvCxnSpPr>
            <a:cxnSpLocks/>
            <a:stCxn id="58" idx="2"/>
            <a:endCxn id="48" idx="0"/>
          </p:cNvCxnSpPr>
          <p:nvPr/>
        </p:nvCxnSpPr>
        <p:spPr>
          <a:xfrm rot="16200000" flipH="1">
            <a:off x="3028183" y="3753461"/>
            <a:ext cx="840053" cy="35028"/>
          </a:xfrm>
          <a:prstGeom prst="bentConnector3">
            <a:avLst>
              <a:gd name="adj1" fmla="val 50000"/>
            </a:avLst>
          </a:prstGeom>
          <a:noFill/>
          <a:ln w="19050" cap="flat" cmpd="sng" algn="ctr">
            <a:solidFill>
              <a:srgbClr val="4472C4"/>
            </a:solidFill>
            <a:prstDash val="solid"/>
            <a:miter lim="800000"/>
            <a:tailEnd type="triangle"/>
          </a:ln>
          <a:effectLst/>
        </p:spPr>
      </p:cxnSp>
      <p:sp>
        <p:nvSpPr>
          <p:cNvPr id="48" name="テキスト ボックス 5">
            <a:extLst>
              <a:ext uri="{FF2B5EF4-FFF2-40B4-BE49-F238E27FC236}">
                <a16:creationId xmlns:a16="http://schemas.microsoft.com/office/drawing/2014/main" id="{B0A751A1-8D15-4300-8F6A-B1E487E3E469}"/>
              </a:ext>
            </a:extLst>
          </p:cNvPr>
          <p:cNvSpPr txBox="1"/>
          <p:nvPr/>
        </p:nvSpPr>
        <p:spPr>
          <a:xfrm>
            <a:off x="1232123" y="4191002"/>
            <a:ext cx="4467199" cy="1639125"/>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バッテリーステーション</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（補助対象設備）</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⑤年間消費電力量</a:t>
            </a:r>
            <a:r>
              <a:rPr lang="ja-JP" altLang="en-US" sz="9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（バッテリー交換式車両の走行による想定年間消費電力量など）</a:t>
            </a:r>
            <a:endParaRPr lang="en-US" altLang="ja-JP" sz="9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kWh/</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（消費電力</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・設備概要（</a:t>
            </a:r>
            <a:r>
              <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車両の内訳や台数、交換バッテリーの数量など）</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en-US" altLang="ja-JP"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3" name="図 52" descr="ロゴ, アイコン&#10;&#10;自動的に生成された説明">
            <a:extLst>
              <a:ext uri="{FF2B5EF4-FFF2-40B4-BE49-F238E27FC236}">
                <a16:creationId xmlns:a16="http://schemas.microsoft.com/office/drawing/2014/main" id="{2DC90297-41D5-457F-82D8-8172F9EF61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97234" y="3879237"/>
            <a:ext cx="478395" cy="241788"/>
          </a:xfrm>
          <a:prstGeom prst="rect">
            <a:avLst/>
          </a:prstGeom>
        </p:spPr>
      </p:pic>
      <p:sp>
        <p:nvSpPr>
          <p:cNvPr id="42" name="コンテンツ プレースホルダー 5">
            <a:extLst>
              <a:ext uri="{FF2B5EF4-FFF2-40B4-BE49-F238E27FC236}">
                <a16:creationId xmlns:a16="http://schemas.microsoft.com/office/drawing/2014/main" id="{DC182739-D605-462D-8581-A4DA5C0FF966}"/>
              </a:ext>
            </a:extLst>
          </p:cNvPr>
          <p:cNvSpPr txBox="1">
            <a:spLocks/>
          </p:cNvSpPr>
          <p:nvPr/>
        </p:nvSpPr>
        <p:spPr>
          <a:xfrm>
            <a:off x="6489503" y="1808824"/>
            <a:ext cx="4928472" cy="443925"/>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1200" b="1" dirty="0">
                <a:solidFill>
                  <a:schemeClr val="tx1"/>
                </a:solidFill>
                <a:latin typeface="游ゴシック" panose="020B0400000000000000" pitchFamily="50" charset="-128"/>
                <a:ea typeface="游ゴシック" panose="020B0400000000000000" pitchFamily="50" charset="-128"/>
              </a:rPr>
              <a:t>（１）バッテリーステーションに活用する再エネ電力の調達方法</a:t>
            </a: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3" name="コンテンツ プレースホルダー 5">
            <a:extLst>
              <a:ext uri="{FF2B5EF4-FFF2-40B4-BE49-F238E27FC236}">
                <a16:creationId xmlns:a16="http://schemas.microsoft.com/office/drawing/2014/main" id="{3A5228E2-4111-47C9-8EDB-B4A36B9646E7}"/>
              </a:ext>
            </a:extLst>
          </p:cNvPr>
          <p:cNvSpPr>
            <a:spLocks noGrp="1"/>
          </p:cNvSpPr>
          <p:nvPr>
            <p:ph idx="1"/>
          </p:nvPr>
        </p:nvSpPr>
        <p:spPr>
          <a:xfrm>
            <a:off x="6564213" y="2292744"/>
            <a:ext cx="4928471" cy="1685457"/>
          </a:xfrm>
          <a:solidFill>
            <a:schemeClr val="bg1"/>
          </a:solidFill>
          <a:ln>
            <a:solidFill>
              <a:schemeClr val="tx1"/>
            </a:solidFill>
          </a:ln>
        </p:spPr>
        <p:txBody>
          <a:bodyPr lIns="72000" tIns="72000" rIns="72000" bIns="72000">
            <a:normAutofit/>
          </a:bodyPr>
          <a:lstStyle/>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・再エネ自家発電設備を新設する場合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補助対象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 は、発電設備の規模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設備容量</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の妥当性についても記述してください。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平常時において導入する車両やバッテリーステーション等が有効活用されることや、災害時における当該施設、設備の稼動の確実性を考慮し、妥当と判断される規模である必要があります。</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・既設の再エネ自家発電を活用する場合は、既設再エネからバッテリーステーション</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新規導入する車両運用</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に充当するための電力をどのように確保するかについて説明してください。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・再生可能エネルギーの導入が難しい場合は、その理由と、将来的な導入方針について記載してください。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p:txBody>
      </p:sp>
      <p:sp>
        <p:nvSpPr>
          <p:cNvPr id="44" name="コンテンツ プレースホルダー 5">
            <a:extLst>
              <a:ext uri="{FF2B5EF4-FFF2-40B4-BE49-F238E27FC236}">
                <a16:creationId xmlns:a16="http://schemas.microsoft.com/office/drawing/2014/main" id="{7D582763-FE46-4C26-A93B-53FC939CF253}"/>
              </a:ext>
            </a:extLst>
          </p:cNvPr>
          <p:cNvSpPr txBox="1">
            <a:spLocks/>
          </p:cNvSpPr>
          <p:nvPr/>
        </p:nvSpPr>
        <p:spPr>
          <a:xfrm>
            <a:off x="6564213" y="4558107"/>
            <a:ext cx="4928471" cy="1272020"/>
          </a:xfrm>
          <a:prstGeom prst="rect">
            <a:avLst/>
          </a:prstGeom>
          <a:solidFill>
            <a:schemeClr val="bg1"/>
          </a:solidFill>
          <a:ln>
            <a:solidFill>
              <a:schemeClr val="tx1"/>
            </a:solidFill>
          </a:ln>
        </p:spPr>
        <p:txBody>
          <a:bodyPr vert="horz" lIns="72000" tIns="72000" rIns="72000" bIns="7200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Font typeface="Calibri" panose="020F0502020204030204" pitchFamily="34" charset="0"/>
              <a:buNone/>
            </a:pP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）バッテリーステーションの年間消費電力量</a:t>
            </a:r>
            <a:r>
              <a:rPr lang="en-US" altLang="ja-JP" sz="1000" b="1" dirty="0">
                <a:solidFill>
                  <a:srgbClr val="0070C0"/>
                </a:solidFill>
                <a:latin typeface="游ゴシック" panose="020B0400000000000000" pitchFamily="50" charset="-128"/>
                <a:ea typeface="游ゴシック" panose="020B0400000000000000" pitchFamily="50" charset="-128"/>
              </a:rPr>
              <a:t>(⑤)</a:t>
            </a:r>
            <a:r>
              <a:rPr lang="ja-JP" altLang="en-US" sz="1000" b="1" dirty="0">
                <a:solidFill>
                  <a:srgbClr val="0070C0"/>
                </a:solidFill>
                <a:latin typeface="游ゴシック" panose="020B0400000000000000" pitchFamily="50" charset="-128"/>
                <a:ea typeface="游ゴシック" panose="020B0400000000000000" pitchFamily="50" charset="-128"/>
              </a:rPr>
              <a:t>に占める再生可能エネルギー由来の電力調達量</a:t>
            </a:r>
            <a:r>
              <a:rPr lang="en-US" altLang="ja-JP" sz="1000" b="1" dirty="0">
                <a:solidFill>
                  <a:srgbClr val="0070C0"/>
                </a:solidFill>
                <a:latin typeface="游ゴシック" panose="020B0400000000000000" pitchFamily="50" charset="-128"/>
                <a:ea typeface="游ゴシック" panose="020B0400000000000000" pitchFamily="50" charset="-128"/>
              </a:rPr>
              <a:t>(①</a:t>
            </a:r>
            <a:r>
              <a:rPr lang="ja-JP" altLang="en-US" sz="1000" b="1" dirty="0">
                <a:solidFill>
                  <a:srgbClr val="0070C0"/>
                </a:solidFill>
                <a:latin typeface="游ゴシック" panose="020B0400000000000000" pitchFamily="50" charset="-128"/>
                <a:ea typeface="游ゴシック" panose="020B0400000000000000" pitchFamily="50" charset="-128"/>
              </a:rPr>
              <a:t>～④の合計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の割合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　</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buNone/>
            </a:pP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45" name="コンテンツ プレースホルダー 5">
            <a:extLst>
              <a:ext uri="{FF2B5EF4-FFF2-40B4-BE49-F238E27FC236}">
                <a16:creationId xmlns:a16="http://schemas.microsoft.com/office/drawing/2014/main" id="{A34607AC-D147-4815-A038-16EF4EE54C47}"/>
              </a:ext>
            </a:extLst>
          </p:cNvPr>
          <p:cNvSpPr txBox="1">
            <a:spLocks/>
          </p:cNvSpPr>
          <p:nvPr/>
        </p:nvSpPr>
        <p:spPr>
          <a:xfrm>
            <a:off x="6489502" y="4223865"/>
            <a:ext cx="4928471" cy="280054"/>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1200" b="1" dirty="0">
                <a:solidFill>
                  <a:schemeClr val="tx1"/>
                </a:solidFill>
                <a:latin typeface="游ゴシック" panose="020B0400000000000000" pitchFamily="50" charset="-128"/>
                <a:ea typeface="游ゴシック" panose="020B0400000000000000" pitchFamily="50" charset="-128"/>
              </a:rPr>
              <a:t>（２）再生可能エネルギー活用率（</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）とその算出根拠</a:t>
            </a:r>
          </a:p>
        </p:txBody>
      </p:sp>
    </p:spTree>
    <p:extLst>
      <p:ext uri="{BB962C8B-B14F-4D97-AF65-F5344CB8AC3E}">
        <p14:creationId xmlns:p14="http://schemas.microsoft.com/office/powerpoint/2010/main" val="18334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1</a:t>
            </a:r>
            <a:r>
              <a:rPr lang="ja-JP" altLang="en-US" sz="3200" dirty="0">
                <a:solidFill>
                  <a:schemeClr val="tx1"/>
                </a:solidFill>
                <a:latin typeface="Meiryo UI" panose="020B0604030504040204" pitchFamily="50" charset="-128"/>
                <a:ea typeface="Meiryo UI" panose="020B0604030504040204" pitchFamily="50" charset="-128"/>
              </a:rPr>
              <a:t>　導入設備の平常時の活用方法、運用計画</a:t>
            </a:r>
          </a:p>
        </p:txBody>
      </p:sp>
      <p:sp>
        <p:nvSpPr>
          <p:cNvPr id="6" name="コンテンツ プレースホルダー 5"/>
          <p:cNvSpPr>
            <a:spLocks noGrp="1"/>
          </p:cNvSpPr>
          <p:nvPr>
            <p:ph idx="1"/>
          </p:nvPr>
        </p:nvSpPr>
        <p:spPr>
          <a:xfrm>
            <a:off x="1096994" y="1845734"/>
            <a:ext cx="10055781" cy="417555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平常時における活用</a:t>
            </a:r>
            <a:r>
              <a:rPr lang="ja-JP" altLang="en-US" dirty="0">
                <a:solidFill>
                  <a:srgbClr val="0070C0"/>
                </a:solidFill>
                <a:latin typeface="Meiryo UI" panose="020B0604030504040204" pitchFamily="50" charset="-128"/>
                <a:ea typeface="Meiryo UI" panose="020B0604030504040204" pitchFamily="50" charset="-128"/>
              </a:rPr>
              <a:t>方法や、その運用・管理・保守計画について記載してください。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DB263260-C6FD-DFC3-A77A-207E91377C52}"/>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194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2</a:t>
            </a:r>
            <a:r>
              <a:rPr lang="ja-JP" altLang="en-US" sz="3200" dirty="0">
                <a:solidFill>
                  <a:schemeClr val="tx1"/>
                </a:solidFill>
                <a:latin typeface="Meiryo UI" panose="020B0604030504040204" pitchFamily="50" charset="-128"/>
                <a:ea typeface="Meiryo UI" panose="020B0604030504040204" pitchFamily="50" charset="-128"/>
              </a:rPr>
              <a:t>　導入設備の災害時の活用方法、運用計画</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災害時における活用</a:t>
            </a:r>
            <a:r>
              <a:rPr lang="ja-JP" altLang="en-US" dirty="0">
                <a:solidFill>
                  <a:srgbClr val="0070C0"/>
                </a:solidFill>
                <a:latin typeface="Meiryo UI" panose="020B0604030504040204" pitchFamily="50" charset="-128"/>
                <a:ea typeface="Meiryo UI" panose="020B0604030504040204" pitchFamily="50" charset="-128"/>
              </a:rPr>
              <a:t>方法や、その運用・管理計画について記載してください。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9E62343C-0175-08A1-203D-70ABF2186403}"/>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50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96994" y="260648"/>
            <a:ext cx="10055781" cy="1450757"/>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災害時における地域貢献としての役割</a:t>
            </a:r>
          </a:p>
        </p:txBody>
      </p:sp>
      <p:sp>
        <p:nvSpPr>
          <p:cNvPr id="6" name="コンテンツ プレースホルダー 5"/>
          <p:cNvSpPr>
            <a:spLocks noGrp="1"/>
          </p:cNvSpPr>
          <p:nvPr>
            <p:ph idx="1"/>
          </p:nvPr>
        </p:nvSpPr>
        <p:spPr>
          <a:xfrm>
            <a:off x="1101788" y="1862753"/>
            <a:ext cx="10055781" cy="201622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　災害発生時に当該施設（物流・配送拠点等）が地域貢献としてどのような機能・役割を担う予定か記載してください。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en-US" altLang="ja-JP"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0070C0"/>
                </a:solidFill>
                <a:latin typeface="Meiryo UI" panose="020B0604030504040204" pitchFamily="50" charset="-128"/>
                <a:ea typeface="Meiryo UI" panose="020B0604030504040204" pitchFamily="50" charset="-128"/>
              </a:rPr>
              <a:t>現時点で記載が難しい場合は、将来の検討の可能性について記載してください。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90000"/>
              </a:lnSpc>
              <a:spcBef>
                <a:spcPts val="1200"/>
              </a:spcBef>
              <a:spcAft>
                <a:spcPts val="200"/>
              </a:spcAft>
              <a:buClr>
                <a:srgbClr val="99CB38"/>
              </a:buClr>
              <a:buSzPct val="100000"/>
              <a:buFont typeface="Calibri" panose="020F0502020204030204" pitchFamily="34" charset="0"/>
              <a:buNone/>
              <a:tabLst/>
              <a:defRPr/>
            </a:pPr>
            <a:r>
              <a:rPr kumimoji="1" lang="ja-JP" altLang="en-US" sz="1999"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自治体との協定や地域防災計画における位置づけについて、現状や実現に向けた行動計画などを記載してください。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en-US" altLang="ja-JP" dirty="0">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AF167865-8324-8F8A-8F53-3E6874033038}"/>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
        <p:nvSpPr>
          <p:cNvPr id="10" name="タイトル 2">
            <a:extLst>
              <a:ext uri="{FF2B5EF4-FFF2-40B4-BE49-F238E27FC236}">
                <a16:creationId xmlns:a16="http://schemas.microsoft.com/office/drawing/2014/main" id="{532E4335-593E-64EE-5A26-4CD55B00A7B6}"/>
              </a:ext>
            </a:extLst>
          </p:cNvPr>
          <p:cNvSpPr txBox="1">
            <a:spLocks/>
          </p:cNvSpPr>
          <p:nvPr/>
        </p:nvSpPr>
        <p:spPr>
          <a:xfrm>
            <a:off x="1126075" y="3788682"/>
            <a:ext cx="10055781" cy="79244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3200" dirty="0">
                <a:solidFill>
                  <a:schemeClr val="tx1"/>
                </a:solidFill>
                <a:latin typeface="Meiryo UI" panose="020B0604030504040204" pitchFamily="50" charset="-128"/>
                <a:ea typeface="Meiryo UI" panose="020B0604030504040204" pitchFamily="50" charset="-128"/>
              </a:rPr>
              <a:t>⑤　事業の効果</a:t>
            </a:r>
          </a:p>
        </p:txBody>
      </p:sp>
      <p:graphicFrame>
        <p:nvGraphicFramePr>
          <p:cNvPr id="4" name="表 4">
            <a:extLst>
              <a:ext uri="{FF2B5EF4-FFF2-40B4-BE49-F238E27FC236}">
                <a16:creationId xmlns:a16="http://schemas.microsoft.com/office/drawing/2014/main" id="{CE2C3415-C077-92AB-376A-0256B14B7CBD}"/>
              </a:ext>
            </a:extLst>
          </p:cNvPr>
          <p:cNvGraphicFramePr>
            <a:graphicFrameLocks noGrp="1"/>
          </p:cNvGraphicFramePr>
          <p:nvPr>
            <p:extLst>
              <p:ext uri="{D42A27DB-BD31-4B8C-83A1-F6EECF244321}">
                <p14:modId xmlns:p14="http://schemas.microsoft.com/office/powerpoint/2010/main" val="3472458177"/>
              </p:ext>
            </p:extLst>
          </p:nvPr>
        </p:nvGraphicFramePr>
        <p:xfrm>
          <a:off x="1773932" y="4800972"/>
          <a:ext cx="9289032" cy="961526"/>
        </p:xfrm>
        <a:graphic>
          <a:graphicData uri="http://schemas.openxmlformats.org/drawingml/2006/table">
            <a:tbl>
              <a:tblPr firstRow="1" bandRow="1">
                <a:tableStyleId>{3B4B98B0-60AC-42C2-AFA5-B58CD77FA1E5}</a:tableStyleId>
              </a:tblPr>
              <a:tblGrid>
                <a:gridCol w="2376264">
                  <a:extLst>
                    <a:ext uri="{9D8B030D-6E8A-4147-A177-3AD203B41FA5}">
                      <a16:colId xmlns:a16="http://schemas.microsoft.com/office/drawing/2014/main" val="3153270569"/>
                    </a:ext>
                  </a:extLst>
                </a:gridCol>
                <a:gridCol w="720080">
                  <a:extLst>
                    <a:ext uri="{9D8B030D-6E8A-4147-A177-3AD203B41FA5}">
                      <a16:colId xmlns:a16="http://schemas.microsoft.com/office/drawing/2014/main" val="2034038399"/>
                    </a:ext>
                  </a:extLst>
                </a:gridCol>
                <a:gridCol w="2016224">
                  <a:extLst>
                    <a:ext uri="{9D8B030D-6E8A-4147-A177-3AD203B41FA5}">
                      <a16:colId xmlns:a16="http://schemas.microsoft.com/office/drawing/2014/main" val="3152305189"/>
                    </a:ext>
                  </a:extLst>
                </a:gridCol>
                <a:gridCol w="1080120">
                  <a:extLst>
                    <a:ext uri="{9D8B030D-6E8A-4147-A177-3AD203B41FA5}">
                      <a16:colId xmlns:a16="http://schemas.microsoft.com/office/drawing/2014/main" val="1675608275"/>
                    </a:ext>
                  </a:extLst>
                </a:gridCol>
                <a:gridCol w="2160240">
                  <a:extLst>
                    <a:ext uri="{9D8B030D-6E8A-4147-A177-3AD203B41FA5}">
                      <a16:colId xmlns:a16="http://schemas.microsoft.com/office/drawing/2014/main" val="1195755661"/>
                    </a:ext>
                  </a:extLst>
                </a:gridCol>
                <a:gridCol w="936104">
                  <a:extLst>
                    <a:ext uri="{9D8B030D-6E8A-4147-A177-3AD203B41FA5}">
                      <a16:colId xmlns:a16="http://schemas.microsoft.com/office/drawing/2014/main" val="3255586347"/>
                    </a:ext>
                  </a:extLst>
                </a:gridCol>
              </a:tblGrid>
              <a:tr h="480763">
                <a:tc gridSpan="2">
                  <a:txBody>
                    <a:bodyPr/>
                    <a:lstStyle/>
                    <a:p>
                      <a:pPr algn="ctr"/>
                      <a:r>
                        <a:rPr kumimoji="1" lang="ja-JP" altLang="en-US" b="0" dirty="0">
                          <a:latin typeface="Meiryo UI" panose="020B0604030504040204" pitchFamily="50" charset="-128"/>
                          <a:ea typeface="Meiryo UI" panose="020B0604030504040204" pitchFamily="50" charset="-128"/>
                        </a:rPr>
                        <a:t>総</a:t>
                      </a:r>
                      <a:r>
                        <a:rPr kumimoji="1" lang="en-US" altLang="ja-JP" b="0" dirty="0">
                          <a:latin typeface="Meiryo UI" panose="020B0604030504040204" pitchFamily="50" charset="-128"/>
                          <a:ea typeface="Meiryo UI" panose="020B0604030504040204" pitchFamily="50" charset="-128"/>
                        </a:rPr>
                        <a:t>CO2</a:t>
                      </a:r>
                      <a:r>
                        <a:rPr kumimoji="1" lang="ja-JP" altLang="en-US" b="0" dirty="0">
                          <a:latin typeface="Meiryo UI" panose="020B0604030504040204" pitchFamily="50" charset="-128"/>
                          <a:ea typeface="Meiryo UI" panose="020B0604030504040204" pitchFamily="50" charset="-128"/>
                        </a:rPr>
                        <a:t>削減量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en-US" altLang="ja-JP" b="0" dirty="0">
                          <a:latin typeface="Meiryo UI" panose="020B0604030504040204" pitchFamily="50" charset="-128"/>
                          <a:ea typeface="Meiryo UI" panose="020B0604030504040204" pitchFamily="50" charset="-128"/>
                        </a:rPr>
                        <a:t>CO2</a:t>
                      </a:r>
                      <a:r>
                        <a:rPr kumimoji="1" lang="ja-JP" altLang="en-US" b="0" dirty="0">
                          <a:latin typeface="Meiryo UI" panose="020B0604030504040204" pitchFamily="50" charset="-128"/>
                          <a:ea typeface="Meiryo UI" panose="020B0604030504040204" pitchFamily="50" charset="-128"/>
                        </a:rPr>
                        <a:t>削減コスト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b="0" dirty="0">
                          <a:latin typeface="Meiryo UI" panose="020B0604030504040204" pitchFamily="50" charset="-128"/>
                          <a:ea typeface="Meiryo UI" panose="020B0604030504040204" pitchFamily="50" charset="-128"/>
                        </a:rPr>
                        <a:t>資金回収年数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9030487"/>
                  </a:ext>
                </a:extLst>
              </a:tr>
              <a:tr h="480763">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dirty="0"/>
                        <a:t>t-CO2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dirty="0"/>
                        <a:t>円</a:t>
                      </a:r>
                      <a:r>
                        <a:rPr kumimoji="1" lang="en-US" altLang="ja-JP" dirty="0"/>
                        <a:t>/t-CO2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600" dirty="0">
                          <a:latin typeface="Meiryo UI" panose="020B0604030504040204" pitchFamily="50" charset="-128"/>
                          <a:ea typeface="Meiryo UI" panose="020B0604030504040204" pitchFamily="50" charset="-128"/>
                        </a:rPr>
                        <a:t>年</a:t>
                      </a:r>
                      <a:endParaRPr kumimoji="1" lang="en-US" altLang="ja-JP" sz="16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75007"/>
                  </a:ext>
                </a:extLst>
              </a:tr>
            </a:tbl>
          </a:graphicData>
        </a:graphic>
      </p:graphicFrame>
    </p:spTree>
    <p:extLst>
      <p:ext uri="{BB962C8B-B14F-4D97-AF65-F5344CB8AC3E}">
        <p14:creationId xmlns:p14="http://schemas.microsoft.com/office/powerpoint/2010/main" val="416772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⑥　通信機器等を用いたエネルギーマネジメント</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通信機器等を用いて物流・配送車両と通信を行い、エネルギーマネジメント</a:t>
            </a: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を行う場合は、その対象と内容について記入してください。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バッテリーステーションの充放電を制御する、管理車両を効率的に運行させるなど</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u="sng" dirty="0">
                <a:solidFill>
                  <a:srgbClr val="0070C0"/>
                </a:solidFill>
                <a:latin typeface="Meiryo UI" panose="020B0604030504040204" pitchFamily="50" charset="-128"/>
                <a:ea typeface="Meiryo UI" panose="020B0604030504040204" pitchFamily="50" charset="-128"/>
              </a:rPr>
              <a:t>該当がない場合はその旨を</a:t>
            </a:r>
            <a:r>
              <a:rPr lang="ja-JP" altLang="en-US" u="sng" dirty="0">
                <a:solidFill>
                  <a:srgbClr val="0070C0"/>
                </a:solidFill>
                <a:latin typeface="Meiryo UI" panose="020B0604030504040204" pitchFamily="50" charset="-128"/>
                <a:ea typeface="Meiryo UI" panose="020B0604030504040204" pitchFamily="50" charset="-128"/>
              </a:rPr>
              <a:t>記載</a:t>
            </a:r>
            <a:r>
              <a:rPr lang="ja-JP" altLang="en-US" sz="2000" u="sng" dirty="0">
                <a:solidFill>
                  <a:srgbClr val="0070C0"/>
                </a:solidFill>
                <a:latin typeface="Meiryo UI" panose="020B0604030504040204" pitchFamily="50" charset="-128"/>
                <a:ea typeface="Meiryo UI" panose="020B0604030504040204" pitchFamily="50" charset="-128"/>
              </a:rPr>
              <a:t>してください。</a:t>
            </a: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ja-JP" altLang="en-US" sz="1400" dirty="0">
                <a:latin typeface="Meiryo UI" panose="020B0604030504040204" pitchFamily="50" charset="-128"/>
                <a:ea typeface="Meiryo UI" panose="020B0604030504040204" pitchFamily="50" charset="-128"/>
              </a:rPr>
              <a:t>５</a:t>
            </a:r>
            <a:r>
              <a:rPr lang="ja-JP" altLang="en-US" sz="1400" noProof="0" dirty="0">
                <a:latin typeface="Meiryo UI" panose="020B0604030504040204" pitchFamily="50" charset="-128"/>
                <a:ea typeface="Meiryo UI" panose="020B0604030504040204" pitchFamily="50" charset="-128"/>
              </a:rPr>
              <a:t>年度及び令和４年度二酸化炭素排出抑制対策事業費等補助金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5244866F-2F42-7FA6-1E48-03B8FB57629B}"/>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28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A8F7A49E438034FAE817D5E91B5E6D7" ma:contentTypeVersion="9" ma:contentTypeDescription="新しいドキュメントを作成します。" ma:contentTypeScope="" ma:versionID="e08a26d0c97478d5571e4be728cfb599">
  <xsd:schema xmlns:xsd="http://www.w3.org/2001/XMLSchema" xmlns:xs="http://www.w3.org/2001/XMLSchema" xmlns:p="http://schemas.microsoft.com/office/2006/metadata/properties" xmlns:ns2="68bdfb78-442b-4764-8e98-0754b04353d4" xmlns:ns3="08d6c9ee-b656-4763-8e57-5c7d1969dd09" targetNamespace="http://schemas.microsoft.com/office/2006/metadata/properties" ma:root="true" ma:fieldsID="d52d9664c92e871eb8c7b0a5d80eb4f7" ns2:_="" ns3:_="">
    <xsd:import namespace="68bdfb78-442b-4764-8e98-0754b04353d4"/>
    <xsd:import namespace="08d6c9ee-b656-4763-8e57-5c7d1969dd0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dfb78-442b-4764-8e98-0754b0435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d6c9ee-b656-4763-8e57-5c7d1969dd09"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AC8704-6C86-4492-95A2-EB9267D80A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dfb78-442b-4764-8e98-0754b04353d4"/>
    <ds:schemaRef ds:uri="08d6c9ee-b656-4763-8e57-5c7d1969d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2617BE-2804-410F-B84B-C6981A3DFBC0}">
  <ds:schemaRefs>
    <ds:schemaRef ds:uri="08d6c9ee-b656-4763-8e57-5c7d1969dd09"/>
    <ds:schemaRef ds:uri="http://purl.org/dc/elements/1.1/"/>
    <ds:schemaRef ds:uri="http://www.w3.org/XML/1998/namespace"/>
    <ds:schemaRef ds:uri="http://purl.org/dc/terms/"/>
    <ds:schemaRef ds:uri="68bdfb78-442b-4764-8e98-0754b04353d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B012525-B265-4026-ACAB-0AB1E21A9D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1192</Words>
  <PresentationFormat>ユーザー設定</PresentationFormat>
  <Paragraphs>100</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游ゴシック</vt:lpstr>
      <vt:lpstr>游明朝</vt:lpstr>
      <vt:lpstr>Arial</vt:lpstr>
      <vt:lpstr>Calibri</vt:lpstr>
      <vt:lpstr>Calibri Light</vt:lpstr>
      <vt:lpstr>レトロスペクト</vt:lpstr>
      <vt:lpstr>デザインの設定</vt:lpstr>
      <vt:lpstr>モデル構築支援事業の概要</vt:lpstr>
      <vt:lpstr>①　事業の概要</vt:lpstr>
      <vt:lpstr>②　再生可能エネルギーの導入及び活用方法</vt:lpstr>
      <vt:lpstr>③－1　導入設備の平常時の活用方法、運用計画</vt:lpstr>
      <vt:lpstr>③－2　導入設備の災害時の活用方法、運用計画</vt:lpstr>
      <vt:lpstr>④　災害時における地域貢献としての役割</vt:lpstr>
      <vt:lpstr>⑥　通信機器等を用いたエネルギーマネジメント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2022-04-11T02:19:29Z</dcterms:created>
  <dcterms:modified xsi:type="dcterms:W3CDTF">2023-06-14T08:34:59Z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0x0101008A8F7A49E438034FAE817D5E91B5E6D7</vt:lpwstr>
  </property>
</Properties>
</file>