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008" r:id="rId4"/>
    <p:sldMasterId id="2147484058" r:id="rId5"/>
  </p:sldMasterIdLst>
  <p:notesMasterIdLst>
    <p:notesMasterId r:id="rId11"/>
  </p:notesMasterIdLst>
  <p:handoutMasterIdLst>
    <p:handoutMasterId r:id="rId12"/>
  </p:handoutMasterIdLst>
  <p:sldIdLst>
    <p:sldId id="268" r:id="rId6"/>
    <p:sldId id="278" r:id="rId7"/>
    <p:sldId id="276" r:id="rId8"/>
    <p:sldId id="277" r:id="rId9"/>
    <p:sldId id="279" r:id="rId10"/>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E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p:cViewPr varScale="1">
        <p:scale>
          <a:sx n="124" d="100"/>
          <a:sy n="124" d="100"/>
        </p:scale>
        <p:origin x="307" y="86"/>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2022/6/6</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2022/6/6</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945451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73554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2825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152638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D4DA6D5-9530-49BF-BF73-8E089E9B5CC6}"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120D95-8401-4D8D-B96D-A17D329A1B55}"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600328F-15ED-45F2-8E49-C8D8806DD9BA}"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6/6/2022</a:t>
            </a:fld>
            <a:endParaRPr lang="en-US" dirty="0"/>
          </a:p>
        </p:txBody>
      </p:sp>
      <p:sp>
        <p:nvSpPr>
          <p:cNvPr id="5" name="Footer Placeholder 4"/>
          <p:cNvSpPr>
            <a:spLocks noGrp="1"/>
          </p:cNvSpPr>
          <p:nvPr>
            <p:ph type="ftr" sz="quarter" idx="11"/>
          </p:nvPr>
        </p:nvSpPr>
        <p:spPr/>
        <p:txBody>
          <a:bodyPr/>
          <a:lstStyle/>
          <a:p>
            <a:r>
              <a:rPr lang="ja-JP" altLang="en-US"/>
              <a:t>令和</a:t>
            </a:r>
            <a:r>
              <a:rPr lang="en-US" altLang="ja-JP"/>
              <a:t>2</a:t>
            </a:r>
            <a:r>
              <a:rPr lang="ja-JP" altLang="en-US"/>
              <a:t>年度二酸化炭素排出抑制対策事業費等補助金　配送拠点等エネルギーステーション化による地域貢献型脱炭素物流等構築支援事業</a:t>
            </a:r>
            <a:endParaRPr lang="ja-JP" alt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36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6/6/2022</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265322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62A77B-C5D2-4CD8-9D4F-9E44885B9FFE}" type="datetime1">
              <a:rPr lang="en-US" altLang="ja-JP" noProof="0" smtClean="0"/>
              <a:t>6/6/2022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367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6786B29-A157-4CA5-86A4-C3077D88FAAD}" type="datetime1">
              <a:rPr lang="en-US" altLang="ja-JP" noProof="0" smtClean="0"/>
              <a:t>6/6/2022</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378660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CA48CE6-001A-43B8-88F3-C9BB2C4A60F3}" type="datetime1">
              <a:rPr lang="en-US" altLang="ja-JP" noProof="0" smtClean="0"/>
              <a:t>6/6/2022</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73973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F7F0E6C-D752-499B-97AA-230C9A3BC2B5}" type="datetime1">
              <a:rPr lang="en-US" altLang="ja-JP" noProof="0" smtClean="0"/>
              <a:t>6/6/2022</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611451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76D1DEB-E6A9-456B-A705-87F8564D31E1}" type="datetime1">
              <a:rPr lang="en-US" altLang="ja-JP" noProof="0" smtClean="0"/>
              <a:t>6/6/2022</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34471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24271A48-F18A-45B3-BC05-1E27DA3F88AF}" type="datetimeFigureOut">
              <a:rPr lang="en-US" smtClean="0"/>
              <a:t>6/6/2022</a:t>
            </a:fld>
            <a:endParaRPr lang="en-US" dirty="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a:t>令和</a:t>
            </a:r>
            <a:r>
              <a:rPr lang="en-US" altLang="ja-JP"/>
              <a:t>2</a:t>
            </a:r>
            <a:r>
              <a:rPr lang="ja-JP" altLang="en-US"/>
              <a:t>年度二酸化炭素排出抑制対策事業費等補助金　配送拠点等エネルギーステーション化による地域貢献型脱炭素物流等構築支援事業</a:t>
            </a:r>
            <a:endParaRPr lang="ja-JP" alt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307043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6DAEF2-13F8-4815-8D03-00E691B152AD}"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986EE6-FCB6-4A92-8C90-9109B077FCB6}" type="datetime1">
              <a:rPr lang="en-US" altLang="ja-JP" noProof="0" smtClean="0"/>
              <a:t>6/6/2022</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197464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6/6/2022</a:t>
            </a:fld>
            <a:endParaRPr lang="en-US" dirty="0"/>
          </a:p>
        </p:txBody>
      </p:sp>
      <p:sp>
        <p:nvSpPr>
          <p:cNvPr id="5" name="Footer Placeholder 4"/>
          <p:cNvSpPr>
            <a:spLocks noGrp="1"/>
          </p:cNvSpPr>
          <p:nvPr>
            <p:ph type="ftr" sz="quarter" idx="11"/>
          </p:nvPr>
        </p:nvSpPr>
        <p:spPr/>
        <p:txBody>
          <a:bodyPr/>
          <a:lstStyle/>
          <a:p>
            <a:r>
              <a:rPr lang="ja-JP" altLang="en-US"/>
              <a:t>令和</a:t>
            </a:r>
            <a:r>
              <a:rPr lang="en-US" altLang="ja-JP"/>
              <a:t>2</a:t>
            </a:r>
            <a:r>
              <a:rPr lang="ja-JP" altLang="en-US"/>
              <a:t>年度二酸化炭素排出抑制対策事業費等補助金　配送拠点等エネルギーステーション化による地域貢献型脱炭素物流等構築支援事業</a:t>
            </a:r>
            <a:endParaRPr lang="ja-JP" alt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6289914"/>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9C425D8-837F-4C1E-9D34-8590EDE63EC9}" type="datetime1">
              <a:rPr lang="en-US" altLang="ja-JP" noProof="0" smtClean="0"/>
              <a:t>6/6/2022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921510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4000">
                <a:latin typeface="Meiryo UI" panose="020B0604030504040204" pitchFamily="50" charset="-128"/>
                <a:ea typeface="Meiryo UI" panose="020B0604030504040204" pitchFamily="50" charset="-128"/>
              </a:defRPr>
            </a:lvl1pPr>
          </a:lstStyle>
          <a:p>
            <a:r>
              <a:rPr kumimoji="1" lang="ja-JP" altLang="en-US" dirty="0"/>
              <a:t>マスター タイトルの書式設定</a:t>
            </a:r>
          </a:p>
        </p:txBody>
      </p:sp>
      <p:sp>
        <p:nvSpPr>
          <p:cNvPr id="4" name="フッター プレースホルダー 3"/>
          <p:cNvSpPr>
            <a:spLocks noGrp="1"/>
          </p:cNvSpPr>
          <p:nvPr>
            <p:ph type="ftr" sz="quarter" idx="11"/>
          </p:nvPr>
        </p:nvSpPr>
        <p:spPr>
          <a:xfrm>
            <a:off x="1096994" y="6453336"/>
            <a:ext cx="10055781" cy="404664"/>
          </a:xfrm>
        </p:spPr>
        <p:txBody>
          <a:bodyPr/>
          <a:lstStyle>
            <a:lvl1pPr>
              <a:defRPr sz="1200">
                <a:latin typeface="Meiryo UI" panose="020B0604030504040204" pitchFamily="50" charset="-128"/>
                <a:ea typeface="Meiryo UI" panose="020B0604030504040204" pitchFamily="50" charset="-128"/>
              </a:defRPr>
            </a:lvl1pPr>
          </a:lstStyle>
          <a:p>
            <a:r>
              <a:rPr lang="ja-JP" altLang="en-US" dirty="0"/>
              <a:t>令和</a:t>
            </a:r>
            <a:r>
              <a:rPr lang="en-US" altLang="ja-JP" dirty="0"/>
              <a:t>2</a:t>
            </a:r>
            <a:r>
              <a:rPr lang="ja-JP" altLang="en-US" dirty="0"/>
              <a:t>年度二酸化炭素排出抑制対策事業費等補助金　配送拠点等エネルギーステーション化による地域貢献型脱炭素物流等構築支援事業</a:t>
            </a:r>
          </a:p>
        </p:txBody>
      </p:sp>
    </p:spTree>
    <p:extLst>
      <p:ext uri="{BB962C8B-B14F-4D97-AF65-F5344CB8AC3E}">
        <p14:creationId xmlns:p14="http://schemas.microsoft.com/office/powerpoint/2010/main" val="3036091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日付プレースホルダー 9"/>
          <p:cNvSpPr>
            <a:spLocks noGrp="1"/>
          </p:cNvSpPr>
          <p:nvPr>
            <p:ph type="dt" sz="half" idx="10"/>
          </p:nvPr>
        </p:nvSpPr>
        <p:spPr>
          <a:xfrm>
            <a:off x="1096995" y="6459786"/>
            <a:ext cx="2471627" cy="365125"/>
          </a:xfrm>
          <a:prstGeom prst="rect">
            <a:avLst/>
          </a:prstGeom>
        </p:spPr>
        <p:txBody>
          <a:bodyPr/>
          <a:lstStyle/>
          <a:p>
            <a:fld id="{0C62A77B-C5D2-4CD8-9D4F-9E44885B9FFE}" type="datetime1">
              <a:rPr lang="en-US" altLang="ja-JP" noProof="0" smtClean="0"/>
              <a:t>6/6/2022</a:t>
            </a:fld>
            <a:endParaRPr lang="ja-JP" altLang="en-US" noProof="0"/>
          </a:p>
        </p:txBody>
      </p:sp>
      <p:sp>
        <p:nvSpPr>
          <p:cNvPr id="11" name="フッター プレースホルダー 10"/>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12" name="スライド番号プレースホルダー 11"/>
          <p:cNvSpPr>
            <a:spLocks noGrp="1"/>
          </p:cNvSpPr>
          <p:nvPr>
            <p:ph type="sldNum" sz="quarter" idx="12"/>
          </p:nvPr>
        </p:nvSpPr>
        <p:spPr>
          <a:xfrm>
            <a:off x="9897880" y="6459786"/>
            <a:ext cx="1311683" cy="365125"/>
          </a:xfrm>
          <a:prstGeom prst="rect">
            <a:avLst/>
          </a:prstGeom>
        </p:spPr>
        <p:txBody>
          <a:bodyPr/>
          <a:lstStyle/>
          <a:p>
            <a:fld id="{DF28FB93-0A08-4E7D-8E63-9EFA29F1E093}" type="slidenum">
              <a:rPr lang="en-US" altLang="ja-JP" noProof="0" smtClean="0"/>
              <a:pPr/>
              <a:t>‹#›</a:t>
            </a:fld>
            <a:endParaRPr lang="ja-JP" altLang="en-US" noProof="0"/>
          </a:p>
        </p:txBody>
      </p:sp>
      <p:sp>
        <p:nvSpPr>
          <p:cNvPr id="13" name="タイトル 12"/>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881061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a:xfrm>
            <a:off x="1096995" y="6459786"/>
            <a:ext cx="2471627" cy="365125"/>
          </a:xfrm>
          <a:prstGeom prst="rect">
            <a:avLst/>
          </a:prstGeom>
        </p:spPr>
        <p:txBody>
          <a:bodyPr rtlCol="0"/>
          <a:lstStyle>
            <a:lvl1pPr>
              <a:defRPr>
                <a:latin typeface="Meiryo UI" panose="020B0604030504040204" pitchFamily="34" charset="-128"/>
                <a:ea typeface="Meiryo UI" panose="020B0604030504040204" pitchFamily="34" charset="-128"/>
              </a:defRPr>
            </a:lvl1pPr>
          </a:lstStyle>
          <a:p>
            <a:fld id="{6CBDAD11-34C3-4560-B6F3-8B437D70463B}" type="datetime1">
              <a:rPr lang="en-US" altLang="ja-JP" noProof="0" smtClean="0"/>
              <a:t>6/6/2022</a:t>
            </a:fld>
            <a:endParaRPr lang="ja-JP" altLang="en-US" noProof="0" dirty="0"/>
          </a:p>
        </p:txBody>
      </p:sp>
      <p:sp>
        <p:nvSpPr>
          <p:cNvPr id="6" name="スライド番号プレースホルダー 5"/>
          <p:cNvSpPr>
            <a:spLocks noGrp="1"/>
          </p:cNvSpPr>
          <p:nvPr>
            <p:ph type="sldNum" sz="quarter" idx="12"/>
          </p:nvPr>
        </p:nvSpPr>
        <p:spPr>
          <a:xfrm>
            <a:off x="9897880" y="6459786"/>
            <a:ext cx="1311683" cy="365125"/>
          </a:xfrm>
          <a:prstGeom prst="rect">
            <a:avLst/>
          </a:prstGeom>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フッター プレースホルダー 2"/>
          <p:cNvSpPr>
            <a:spLocks noGrp="1"/>
          </p:cNvSpPr>
          <p:nvPr>
            <p:ph type="ftr" sz="quarter" idx="10"/>
          </p:nvPr>
        </p:nvSpPr>
        <p:spPr/>
        <p:txBody>
          <a:bodyPr/>
          <a:lstStyle/>
          <a:p>
            <a:r>
              <a:rPr lang="ja-JP" altLang="en-US"/>
              <a:t>令和</a:t>
            </a:r>
            <a:r>
              <a:rPr lang="en-US" altLang="ja-JP"/>
              <a:t>2</a:t>
            </a:r>
            <a:r>
              <a:rPr lang="ja-JP" altLang="en-US"/>
              <a:t>年度二酸化炭素排出抑制対策事業費等補助金　配送拠点等エネルギーステーション化による地域貢献型脱炭素物流等構築支援事業</a:t>
            </a:r>
            <a:endParaRPr lang="ja-JP" altLang="en-US" dirty="0"/>
          </a:p>
        </p:txBody>
      </p:sp>
    </p:spTree>
    <p:extLst>
      <p:ext uri="{BB962C8B-B14F-4D97-AF65-F5344CB8AC3E}">
        <p14:creationId xmlns:p14="http://schemas.microsoft.com/office/powerpoint/2010/main" val="244669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3AD3355-7727-474F-9479-1D5510F07A68}"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7317804-7163-44CD-8257-C212F46E37B3}" type="datetime1">
              <a:rPr kumimoji="1" lang="en-US" altLang="ja-JP" smtClean="0"/>
              <a:t>6/6/2022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E483C1-3C32-4569-876E-1DAF41DDEFD0}" type="datetime1">
              <a:rPr kumimoji="1" lang="en-US" altLang="ja-JP" smtClean="0"/>
              <a:t>6/6/2022</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462ABE9-97D8-4E43-8B32-C3C2AA84A67E}" type="datetime1">
              <a:rPr kumimoji="1" lang="en-US" altLang="ja-JP" smtClean="0"/>
              <a:t>6/6/2022</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71EC5B-7248-462B-B179-45180074A6CB}" type="datetime1">
              <a:rPr kumimoji="1" lang="en-US" altLang="ja-JP" smtClean="0"/>
              <a:t>6/6/2022</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965D296-CA1A-4597-9294-20291C07EEEA}" type="datetime1">
              <a:rPr kumimoji="1" lang="en-US" altLang="ja-JP" smtClean="0"/>
              <a:t>6/6/2022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33C8E0-1ABA-4668-9FA0-AD2B0F55E96A}" type="datetime1">
              <a:rPr kumimoji="1" lang="en-US" altLang="ja-JP" smtClean="0"/>
              <a:t>6/6/2022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B7D11-D0CD-49F1-95C1-212D29459E7B}" type="datetime1">
              <a:rPr kumimoji="1" lang="en-US" altLang="ja-JP" smtClean="0"/>
              <a:t>6/6/2022</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C2DB7D11-D0CD-49F1-95C1-212D29459E7B}" type="datetime1">
              <a:rPr kumimoji="1" lang="en-US" altLang="ja-JP" smtClean="0"/>
              <a:t>6/6/2022</a:t>
            </a:fld>
            <a:endParaRPr kumimoji="1" lang="ja-JP" altLang="en-US"/>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473755CC-3C6E-4C87-B418-F7F8E1FCAFDF}" type="slidenum">
              <a:rPr kumimoji="1" lang="ja-JP" altLang="en-US" smtClean="0"/>
              <a:t>‹#›</a:t>
            </a:fld>
            <a:endParaRPr kumimoji="1" lang="ja-JP" altLang="en-US"/>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082708"/>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20" r:id="rId12"/>
    <p:sldLayoutId id="2147483999" r:id="rId13"/>
    <p:sldLayoutId id="2147483914" r:id="rId14"/>
    <p:sldLayoutId id="2147484021"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66519" y="752356"/>
            <a:ext cx="10055781" cy="3566160"/>
          </a:xfrm>
        </p:spPr>
        <p:txBody>
          <a:bodyPr rtlCol="0">
            <a:normAutofit/>
          </a:bodyPr>
          <a:lstStyle/>
          <a:p>
            <a:pPr rtl="0"/>
            <a:r>
              <a:rPr lang="ja-JP" altLang="en-US" sz="5400" dirty="0">
                <a:latin typeface="Meiryo UI" panose="020B0604030504040204" pitchFamily="50" charset="-128"/>
                <a:ea typeface="Meiryo UI" panose="020B0604030504040204" pitchFamily="50" charset="-128"/>
              </a:rPr>
              <a:t>マスタープラン策定事業の概要</a:t>
            </a:r>
          </a:p>
        </p:txBody>
      </p:sp>
      <p:sp>
        <p:nvSpPr>
          <p:cNvPr id="3" name="コンテンツ プレースホルダー 2"/>
          <p:cNvSpPr>
            <a:spLocks noGrp="1"/>
          </p:cNvSpPr>
          <p:nvPr>
            <p:ph type="subTitle" idx="1"/>
          </p:nvPr>
        </p:nvSpPr>
        <p:spPr>
          <a:xfrm>
            <a:off x="1522412" y="5029200"/>
            <a:ext cx="10476655" cy="876300"/>
          </a:xfrm>
        </p:spPr>
        <p:txBody>
          <a:bodyPr rtlCol="0">
            <a:normAutofit lnSpcReduction="10000"/>
          </a:bodyPr>
          <a:lstStyle/>
          <a:p>
            <a:pPr rtl="0"/>
            <a:r>
              <a:rPr lang="ja-JP" altLang="en-US" dirty="0">
                <a:solidFill>
                  <a:schemeClr val="tx1"/>
                </a:solidFill>
                <a:latin typeface="Meiryo UI" panose="020B0604030504040204" pitchFamily="50" charset="-128"/>
                <a:ea typeface="Meiryo UI" panose="020B0604030504040204" pitchFamily="50" charset="-128"/>
              </a:rPr>
              <a:t>プロジェクト名： </a:t>
            </a:r>
            <a:endParaRPr lang="en-US" altLang="ja-JP" dirty="0">
              <a:solidFill>
                <a:schemeClr val="tx1"/>
              </a:solidFill>
              <a:latin typeface="Meiryo UI" panose="020B0604030504040204" pitchFamily="50" charset="-128"/>
              <a:ea typeface="Meiryo UI" panose="020B0604030504040204" pitchFamily="50" charset="-128"/>
            </a:endParaRPr>
          </a:p>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4" name="テキスト ボックス 3"/>
          <p:cNvSpPr txBox="1"/>
          <p:nvPr/>
        </p:nvSpPr>
        <p:spPr>
          <a:xfrm>
            <a:off x="189756" y="672661"/>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flipH="1">
            <a:off x="1424743" y="3238500"/>
            <a:ext cx="8424937" cy="369332"/>
          </a:xfrm>
          <a:prstGeom prst="rect">
            <a:avLst/>
          </a:prstGeom>
          <a:noFill/>
          <a:ln>
            <a:noFill/>
          </a:ln>
        </p:spPr>
        <p:txBody>
          <a:bodyPr wrap="square" rtlCol="0" anchor="ctr" anchorCtr="1">
            <a:spAutoFit/>
          </a:bodyPr>
          <a:lstStyle/>
          <a:p>
            <a:r>
              <a:rPr kumimoji="1" lang="ja-JP" altLang="en-US" dirty="0">
                <a:solidFill>
                  <a:schemeClr val="bg1"/>
                </a:solidFill>
              </a:rPr>
              <a:t>配送拠点等エネルギーステーション化による地域貢献型脱炭素物流構築事業</a:t>
            </a: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6022404" y="672660"/>
            <a:ext cx="5627476" cy="2108267"/>
          </a:xfrm>
          <a:prstGeom prst="rect">
            <a:avLst/>
          </a:prstGeom>
          <a:solidFill>
            <a:schemeClr val="accent6">
              <a:lumMod val="20000"/>
              <a:lumOff val="80000"/>
            </a:schemeClr>
          </a:solidFill>
          <a:ln w="3175">
            <a:solidFill>
              <a:srgbClr val="066E9F"/>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066E9F"/>
                </a:solidFill>
              </a:rPr>
              <a:t>【</a:t>
            </a:r>
            <a:r>
              <a:rPr lang="ja-JP" altLang="en-US" b="1" dirty="0">
                <a:solidFill>
                  <a:srgbClr val="066E9F"/>
                </a:solidFill>
              </a:rPr>
              <a:t>本資料作成にあたって</a:t>
            </a:r>
            <a:r>
              <a:rPr lang="en-US" altLang="ja-JP" b="1" dirty="0">
                <a:solidFill>
                  <a:srgbClr val="066E9F"/>
                </a:solidFill>
              </a:rPr>
              <a:t>】</a:t>
            </a:r>
          </a:p>
          <a:p>
            <a:pPr eaLnBrk="1" fontAlgn="auto" hangingPunct="1">
              <a:spcBef>
                <a:spcPts val="0"/>
              </a:spcBef>
              <a:spcAft>
                <a:spcPts val="0"/>
              </a:spcAft>
              <a:defRPr/>
            </a:pPr>
            <a:r>
              <a:rPr lang="en-US" altLang="ja-JP" sz="1600" dirty="0">
                <a:solidFill>
                  <a:srgbClr val="066E9F"/>
                </a:solidFill>
              </a:rPr>
              <a:t>※</a:t>
            </a:r>
            <a:r>
              <a:rPr lang="ja-JP" altLang="en-US" sz="1600" dirty="0">
                <a:solidFill>
                  <a:srgbClr val="066E9F"/>
                </a:solidFill>
              </a:rPr>
              <a:t>本資料は、申請内容の審査に当っての重要な資料となりますので、記載に関する注意事項や指示事項に留意のうえ作成してください。</a:t>
            </a:r>
            <a:endParaRPr lang="en-US" altLang="ja-JP" sz="1600" dirty="0">
              <a:solidFill>
                <a:srgbClr val="066E9F"/>
              </a:solidFill>
            </a:endParaRPr>
          </a:p>
          <a:p>
            <a:pPr eaLnBrk="1" fontAlgn="auto" hangingPunct="1">
              <a:spcBef>
                <a:spcPts val="0"/>
              </a:spcBef>
              <a:spcAft>
                <a:spcPts val="0"/>
              </a:spcAft>
              <a:defRPr/>
            </a:pPr>
            <a:r>
              <a:rPr lang="ja-JP" altLang="en-US" sz="1600" dirty="0">
                <a:solidFill>
                  <a:srgbClr val="066E9F"/>
                </a:solidFill>
              </a:rPr>
              <a:t>（注意事項）</a:t>
            </a:r>
            <a:endParaRPr lang="en-US" altLang="ja-JP" sz="1600" dirty="0">
              <a:solidFill>
                <a:srgbClr val="066E9F"/>
              </a:solidFill>
            </a:endParaRPr>
          </a:p>
          <a:p>
            <a:pPr eaLnBrk="1" fontAlgn="auto" hangingPunct="1">
              <a:spcBef>
                <a:spcPts val="0"/>
              </a:spcBef>
              <a:spcAft>
                <a:spcPts val="0"/>
              </a:spcAft>
              <a:defRPr/>
            </a:pPr>
            <a:r>
              <a:rPr lang="ja-JP" altLang="en-US" sz="1600" dirty="0">
                <a:solidFill>
                  <a:srgbClr val="066E9F"/>
                </a:solidFill>
              </a:rPr>
              <a:t>①本書式の</a:t>
            </a:r>
            <a:r>
              <a:rPr lang="en-US" altLang="ja-JP" sz="1600" dirty="0">
                <a:solidFill>
                  <a:srgbClr val="066E9F"/>
                </a:solidFill>
              </a:rPr>
              <a:t>【</a:t>
            </a:r>
            <a:r>
              <a:rPr lang="ja-JP" altLang="en-US" sz="1600" dirty="0">
                <a:solidFill>
                  <a:srgbClr val="066E9F"/>
                </a:solidFill>
              </a:rPr>
              <a:t>注意事項</a:t>
            </a:r>
            <a:r>
              <a:rPr lang="en-US" altLang="ja-JP" sz="1600" dirty="0">
                <a:solidFill>
                  <a:srgbClr val="066E9F"/>
                </a:solidFill>
              </a:rPr>
              <a:t>】</a:t>
            </a:r>
            <a:r>
              <a:rPr lang="ja-JP" altLang="en-US" sz="1600" dirty="0">
                <a:solidFill>
                  <a:srgbClr val="066E9F"/>
                </a:solidFill>
              </a:rPr>
              <a:t>等、青地・青字部分は、削除して使用し、ご提出ください。</a:t>
            </a:r>
            <a:endParaRPr lang="en-US" altLang="ja-JP" sz="1600" dirty="0">
              <a:solidFill>
                <a:srgbClr val="066E9F"/>
              </a:solidFill>
            </a:endParaRPr>
          </a:p>
          <a:p>
            <a:pPr eaLnBrk="1" fontAlgn="auto" hangingPunct="1">
              <a:spcBef>
                <a:spcPts val="0"/>
              </a:spcBef>
              <a:spcAft>
                <a:spcPts val="0"/>
              </a:spcAft>
              <a:defRPr/>
            </a:pPr>
            <a:r>
              <a:rPr lang="ja-JP" altLang="en-US" sz="1600" dirty="0">
                <a:solidFill>
                  <a:srgbClr val="066E9F"/>
                </a:solidFill>
              </a:rPr>
              <a:t>②図表（写真、配置図、体制図、グラフ、線表等）などを用い、できるだけ視覚的に表現してください。</a:t>
            </a:r>
            <a:endParaRPr lang="en-US" altLang="ja-JP" sz="1600" dirty="0">
              <a:solidFill>
                <a:srgbClr val="066E9F"/>
              </a:solidFill>
            </a:endParaRP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96994" y="1112298"/>
            <a:ext cx="10055781" cy="625063"/>
          </a:xfrm>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①　策定するマスタープランの概要</a:t>
            </a:r>
          </a:p>
        </p:txBody>
      </p:sp>
      <p:sp>
        <p:nvSpPr>
          <p:cNvPr id="6" name="コンテンツ プレースホルダー 5"/>
          <p:cNvSpPr>
            <a:spLocks noGrp="1"/>
          </p:cNvSpPr>
          <p:nvPr>
            <p:ph idx="1"/>
          </p:nvPr>
        </p:nvSpPr>
        <p:spPr/>
        <p:txBody>
          <a:bodyPr>
            <a:normAutofit/>
          </a:bodyPr>
          <a:lstStyle/>
          <a:p>
            <a:pPr marL="0" indent="0">
              <a:lnSpc>
                <a:spcPct val="100000"/>
              </a:lnSpc>
              <a:buNone/>
            </a:pPr>
            <a:r>
              <a:rPr lang="ja-JP" altLang="ja-JP" dirty="0">
                <a:solidFill>
                  <a:srgbClr val="066E9F"/>
                </a:solidFill>
                <a:latin typeface="Meiryo UI" panose="020B0604030504040204" pitchFamily="50" charset="-128"/>
                <a:ea typeface="Meiryo UI" panose="020B0604030504040204" pitchFamily="50" charset="-128"/>
              </a:rPr>
              <a:t>策定するマスタープランの概要を</a:t>
            </a:r>
            <a:r>
              <a:rPr lang="ja-JP" altLang="en-US" dirty="0">
                <a:solidFill>
                  <a:srgbClr val="066E9F"/>
                </a:solidFill>
                <a:latin typeface="Meiryo UI" panose="020B0604030504040204" pitchFamily="50" charset="-128"/>
                <a:ea typeface="Meiryo UI" panose="020B0604030504040204" pitchFamily="50" charset="-128"/>
              </a:rPr>
              <a:t>下記の内容を含めて記載</a:t>
            </a:r>
            <a:r>
              <a:rPr lang="ja-JP" altLang="ja-JP" dirty="0">
                <a:solidFill>
                  <a:srgbClr val="066E9F"/>
                </a:solidFill>
                <a:latin typeface="Meiryo UI" panose="020B0604030504040204" pitchFamily="50" charset="-128"/>
                <a:ea typeface="Meiryo UI" panose="020B0604030504040204" pitchFamily="50" charset="-128"/>
              </a:rPr>
              <a:t>してください。</a:t>
            </a:r>
            <a:endParaRPr lang="en-US" altLang="ja-JP" dirty="0">
              <a:solidFill>
                <a:srgbClr val="066E9F"/>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66E9F"/>
                </a:solidFill>
                <a:latin typeface="Meiryo UI" panose="020B0604030504040204" pitchFamily="50" charset="-128"/>
                <a:ea typeface="Meiryo UI" panose="020B0604030504040204" pitchFamily="50" charset="-128"/>
              </a:rPr>
              <a:t>・　マスタープラン策定の背景及び</a:t>
            </a:r>
            <a:r>
              <a:rPr lang="ja-JP" altLang="ja-JP" sz="1800" dirty="0">
                <a:solidFill>
                  <a:srgbClr val="066E9F"/>
                </a:solidFill>
                <a:latin typeface="Meiryo UI" panose="020B0604030504040204" pitchFamily="50" charset="-128"/>
                <a:ea typeface="Meiryo UI" panose="020B0604030504040204" pitchFamily="50" charset="-128"/>
              </a:rPr>
              <a:t>対象となる拠点</a:t>
            </a:r>
            <a:r>
              <a:rPr lang="ja-JP" altLang="en-US" sz="1800" dirty="0">
                <a:solidFill>
                  <a:srgbClr val="066E9F"/>
                </a:solidFill>
                <a:latin typeface="Meiryo UI" panose="020B0604030504040204" pitchFamily="50" charset="-128"/>
                <a:ea typeface="Meiryo UI" panose="020B0604030504040204" pitchFamily="50" charset="-128"/>
              </a:rPr>
              <a:t>や地域の</a:t>
            </a:r>
            <a:r>
              <a:rPr lang="ja-JP" altLang="ja-JP" sz="1800" dirty="0">
                <a:solidFill>
                  <a:srgbClr val="066E9F"/>
                </a:solidFill>
                <a:latin typeface="Meiryo UI" panose="020B0604030504040204" pitchFamily="50" charset="-128"/>
                <a:ea typeface="Meiryo UI" panose="020B0604030504040204" pitchFamily="50" charset="-128"/>
              </a:rPr>
              <a:t>現状</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66E9F"/>
                </a:solidFill>
                <a:latin typeface="Meiryo UI" panose="020B0604030504040204" pitchFamily="50" charset="-128"/>
                <a:ea typeface="Meiryo UI" panose="020B0604030504040204" pitchFamily="50" charset="-128"/>
              </a:rPr>
              <a:t>・　将来的に目指す姿、提案しようとするビジネスモデル</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66E9F"/>
                </a:solidFill>
                <a:latin typeface="Meiryo UI" panose="020B0604030504040204" pitchFamily="50" charset="-128"/>
                <a:ea typeface="Meiryo UI" panose="020B0604030504040204" pitchFamily="50" charset="-128"/>
              </a:rPr>
              <a:t>・　計画する設備の内容、導入規模・数量及び運用方法</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66E9F"/>
                </a:solidFill>
                <a:latin typeface="Meiryo UI" panose="020B0604030504040204" pitchFamily="50" charset="-128"/>
                <a:ea typeface="Meiryo UI" panose="020B0604030504040204" pitchFamily="50" charset="-128"/>
              </a:rPr>
              <a:t>・　プランの先進性、技術的及び事業面での波及効果</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66E9F"/>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070C0"/>
              </a:solidFill>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7" name="テキスト ボックス 6"/>
          <p:cNvSpPr txBox="1"/>
          <p:nvPr/>
        </p:nvSpPr>
        <p:spPr>
          <a:xfrm>
            <a:off x="299355" y="116633"/>
            <a:ext cx="2842729"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マスタープラン詳細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9" name="コンテンツ プレースホルダー 5">
            <a:extLst>
              <a:ext uri="{FF2B5EF4-FFF2-40B4-BE49-F238E27FC236}">
                <a16:creationId xmlns:a16="http://schemas.microsoft.com/office/drawing/2014/main" id="{E06F1DF2-769B-61B9-18E4-00FD2E7825C1}"/>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76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5">
            <a:extLst>
              <a:ext uri="{FF2B5EF4-FFF2-40B4-BE49-F238E27FC236}">
                <a16:creationId xmlns:a16="http://schemas.microsoft.com/office/drawing/2014/main" id="{E01CFA0F-2644-46EC-BD07-3374AF5D9B1E}"/>
              </a:ext>
            </a:extLst>
          </p:cNvPr>
          <p:cNvSpPr>
            <a:spLocks noGrp="1"/>
          </p:cNvSpPr>
          <p:nvPr>
            <p:ph idx="1"/>
          </p:nvPr>
        </p:nvSpPr>
        <p:spPr>
          <a:xfrm>
            <a:off x="1011814" y="1792572"/>
            <a:ext cx="10699222" cy="4464496"/>
          </a:xfrm>
        </p:spPr>
        <p:txBody>
          <a:bodyPr>
            <a:noAutofit/>
          </a:bodyPr>
          <a:lstStyle/>
          <a:p>
            <a:pPr marL="0" indent="0">
              <a:buNone/>
            </a:pPr>
            <a:r>
              <a:rPr lang="ja-JP" altLang="en-US" sz="2000" dirty="0">
                <a:solidFill>
                  <a:srgbClr val="066E9F"/>
                </a:solidFill>
                <a:latin typeface="Meiryo UI" panose="020B0604030504040204" pitchFamily="50" charset="-128"/>
                <a:ea typeface="Meiryo UI" panose="020B0604030504040204" pitchFamily="50" charset="-128"/>
              </a:rPr>
              <a:t>導入を計画する再生可能エネルギー設備について、下記の内容を含めて記載してください。</a:t>
            </a:r>
            <a:endParaRPr lang="en-US" altLang="ja-JP" sz="2000" dirty="0">
              <a:solidFill>
                <a:srgbClr val="066E9F"/>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66E9F"/>
                </a:solidFill>
                <a:latin typeface="Meiryo UI" panose="020B0604030504040204" pitchFamily="50" charset="-128"/>
                <a:ea typeface="Meiryo UI" panose="020B0604030504040204" pitchFamily="50" charset="-128"/>
              </a:rPr>
              <a:t>・　再エネの種類</a:t>
            </a:r>
            <a:r>
              <a:rPr lang="ja-JP" altLang="en-US" sz="1800" dirty="0">
                <a:solidFill>
                  <a:srgbClr val="066E9F"/>
                </a:solidFill>
                <a:latin typeface="Meiryo UI" panose="020B0604030504040204" pitchFamily="50" charset="-128"/>
                <a:ea typeface="Meiryo UI" panose="020B0604030504040204" pitchFamily="50" charset="-128"/>
              </a:rPr>
              <a:t>（自家消費型以外の再エネ電力メニューの購入、電力証書の購入も含めて）</a:t>
            </a:r>
            <a:r>
              <a:rPr lang="ja-JP" altLang="en-US" sz="2000" dirty="0">
                <a:solidFill>
                  <a:srgbClr val="066E9F"/>
                </a:solidFill>
                <a:latin typeface="Meiryo UI" panose="020B0604030504040204" pitchFamily="50" charset="-128"/>
                <a:ea typeface="Meiryo UI" panose="020B0604030504040204" pitchFamily="50" charset="-128"/>
              </a:rPr>
              <a:t>、活用方法</a:t>
            </a:r>
            <a:endParaRPr lang="en-US" altLang="ja-JP" sz="2000" dirty="0">
              <a:solidFill>
                <a:srgbClr val="066E9F"/>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66E9F"/>
                </a:solidFill>
                <a:latin typeface="Meiryo UI" panose="020B0604030504040204" pitchFamily="50" charset="-128"/>
                <a:ea typeface="Meiryo UI" panose="020B0604030504040204" pitchFamily="50" charset="-128"/>
              </a:rPr>
              <a:t>・　再生可能エネルギーの発電電力量（</a:t>
            </a:r>
            <a:r>
              <a:rPr lang="en-US" altLang="ja-JP" sz="2000" dirty="0">
                <a:solidFill>
                  <a:srgbClr val="066E9F"/>
                </a:solidFill>
                <a:latin typeface="Meiryo UI" panose="020B0604030504040204" pitchFamily="50" charset="-128"/>
                <a:ea typeface="Meiryo UI" panose="020B0604030504040204" pitchFamily="50" charset="-128"/>
              </a:rPr>
              <a:t>kW</a:t>
            </a:r>
            <a:r>
              <a:rPr lang="ja-JP" altLang="en-US" sz="2000" dirty="0">
                <a:solidFill>
                  <a:srgbClr val="066E9F"/>
                </a:solidFill>
                <a:latin typeface="Meiryo UI" panose="020B0604030504040204" pitchFamily="50" charset="-128"/>
                <a:ea typeface="Meiryo UI" panose="020B0604030504040204" pitchFamily="50" charset="-128"/>
              </a:rPr>
              <a:t>ｈ）及び活用率（</a:t>
            </a:r>
            <a:r>
              <a:rPr lang="en-US" altLang="ja-JP" sz="2000" dirty="0">
                <a:solidFill>
                  <a:srgbClr val="066E9F"/>
                </a:solidFill>
                <a:latin typeface="Meiryo UI" panose="020B0604030504040204" pitchFamily="50" charset="-128"/>
                <a:ea typeface="Meiryo UI" panose="020B0604030504040204" pitchFamily="50" charset="-128"/>
              </a:rPr>
              <a:t>※</a:t>
            </a:r>
            <a:r>
              <a:rPr lang="ja-JP" altLang="en-US" sz="2000" dirty="0">
                <a:solidFill>
                  <a:srgbClr val="066E9F"/>
                </a:solidFill>
                <a:latin typeface="Meiryo UI" panose="020B0604030504040204" pitchFamily="50" charset="-128"/>
                <a:ea typeface="Meiryo UI" panose="020B0604030504040204" pitchFamily="50" charset="-128"/>
              </a:rPr>
              <a:t>）とその算出根拠</a:t>
            </a:r>
            <a:endParaRPr lang="en-US" altLang="ja-JP" sz="2000" dirty="0">
              <a:solidFill>
                <a:srgbClr val="066E9F"/>
              </a:solidFill>
              <a:latin typeface="Meiryo UI" panose="020B0604030504040204" pitchFamily="50" charset="-128"/>
              <a:ea typeface="Meiryo UI" panose="020B0604030504040204" pitchFamily="50" charset="-128"/>
            </a:endParaRPr>
          </a:p>
          <a:p>
            <a:pPr marL="0" indent="0">
              <a:buNone/>
            </a:pPr>
            <a:r>
              <a:rPr kumimoji="1" lang="ja-JP" altLang="en-US" sz="1400" b="0" i="0" u="none" strike="noStrike" kern="1200" cap="none" spc="0" normalizeH="0" baseline="0" noProof="0" dirty="0">
                <a:ln>
                  <a:noFill/>
                </a:ln>
                <a:solidFill>
                  <a:srgbClr val="066E9F"/>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solidFill>
                  <a:srgbClr val="066E9F"/>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rgbClr val="066E9F"/>
                </a:solidFill>
                <a:effectLst/>
                <a:uLnTx/>
                <a:uFillTx/>
                <a:latin typeface="Meiryo UI" panose="020B0604030504040204" pitchFamily="50" charset="-128"/>
                <a:ea typeface="Meiryo UI" panose="020B0604030504040204" pitchFamily="50" charset="-128"/>
                <a:cs typeface="+mn-cs"/>
              </a:rPr>
              <a:t>　バッテリー交換式車両の走行による想定年間消費電力量に対する自家消費型再エネ発電設備の発電電力量（既設と新設の合計値）</a:t>
            </a:r>
            <a:endParaRPr kumimoji="1" lang="en-US" altLang="ja-JP" sz="1400" b="0" i="0" u="none" strike="noStrike" kern="1200" cap="none" spc="0" normalizeH="0" baseline="0" noProof="0" dirty="0">
              <a:ln>
                <a:noFill/>
              </a:ln>
              <a:solidFill>
                <a:srgbClr val="066E9F"/>
              </a:solidFill>
              <a:effectLst/>
              <a:uLnTx/>
              <a:uFillTx/>
              <a:latin typeface="Meiryo UI" panose="020B0604030504040204" pitchFamily="50" charset="-128"/>
              <a:ea typeface="Meiryo UI" panose="020B0604030504040204" pitchFamily="50" charset="-128"/>
              <a:cs typeface="+mn-cs"/>
            </a:endParaRPr>
          </a:p>
          <a:p>
            <a:pPr marL="0" indent="0">
              <a:buNone/>
            </a:pPr>
            <a:r>
              <a:rPr lang="ja-JP" altLang="en-US" sz="2000" dirty="0">
                <a:solidFill>
                  <a:srgbClr val="066E9F"/>
                </a:solidFill>
                <a:latin typeface="Meiryo UI" panose="020B0604030504040204" pitchFamily="50" charset="-128"/>
                <a:ea typeface="Meiryo UI" panose="020B0604030504040204" pitchFamily="50" charset="-128"/>
              </a:rPr>
              <a:t>・　エネルギーマネジメントの考え方</a:t>
            </a:r>
            <a:r>
              <a:rPr lang="ja-JP" altLang="en-US" sz="1800" dirty="0">
                <a:solidFill>
                  <a:srgbClr val="066E9F"/>
                </a:solidFill>
                <a:latin typeface="Meiryo UI" panose="020B0604030504040204" pitchFamily="50" charset="-128"/>
                <a:ea typeface="Meiryo UI" panose="020B0604030504040204" pitchFamily="50" charset="-128"/>
              </a:rPr>
              <a:t>（エネルギーフローを含めて）</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buNone/>
            </a:pPr>
            <a:r>
              <a:rPr kumimoji="1" lang="ja-JP" altLang="en-US" sz="1800" b="0" i="0" u="none" strike="noStrike" kern="1200" cap="none" spc="0" normalizeH="0" baseline="0" noProof="0" dirty="0">
                <a:ln>
                  <a:noFill/>
                </a:ln>
                <a:solidFill>
                  <a:srgbClr val="066E9F"/>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solidFill>
                  <a:srgbClr val="066E9F"/>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rgbClr val="066E9F"/>
                </a:solidFill>
                <a:effectLst/>
                <a:uLnTx/>
                <a:uFillTx/>
                <a:latin typeface="Meiryo UI" panose="020B0604030504040204" pitchFamily="50" charset="-128"/>
                <a:ea typeface="Meiryo UI" panose="020B0604030504040204" pitchFamily="50" charset="-128"/>
                <a:cs typeface="+mn-cs"/>
              </a:rPr>
              <a:t>　設備やインフラについて、新設と既設（ある場合のみ）を明確に分けて記載すること。</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66E9F"/>
              </a:solidFill>
              <a:latin typeface="Meiryo UI" panose="020B0604030504040204" pitchFamily="50" charset="-128"/>
              <a:ea typeface="Meiryo UI" panose="020B0604030504040204" pitchFamily="50" charset="-128"/>
            </a:endParaRPr>
          </a:p>
          <a:p>
            <a:pPr marL="0" indent="0">
              <a:buNone/>
            </a:pPr>
            <a:endParaRPr kumimoji="1" lang="ja-JP" altLang="en-US" dirty="0">
              <a:solidFill>
                <a:srgbClr val="0070C0"/>
              </a:solidFill>
              <a:latin typeface="Meiryo UI" panose="020B0604030504040204" pitchFamily="50" charset="-128"/>
              <a:ea typeface="Meiryo UI" panose="020B0604030504040204" pitchFamily="50" charset="-128"/>
            </a:endParaRPr>
          </a:p>
        </p:txBody>
      </p:sp>
      <p:sp>
        <p:nvSpPr>
          <p:cNvPr id="3" name="タイトル 2"/>
          <p:cNvSpPr>
            <a:spLocks noGrp="1"/>
          </p:cNvSpPr>
          <p:nvPr>
            <p:ph type="title"/>
          </p:nvPr>
        </p:nvSpPr>
        <p:spPr>
          <a:xfrm>
            <a:off x="1060811" y="418288"/>
            <a:ext cx="10055781" cy="1296144"/>
          </a:xfrm>
        </p:spPr>
        <p:txBody>
          <a:bodyPr rtlCol="0">
            <a:normAutofit/>
          </a:bodyPr>
          <a:lstStyle/>
          <a:p>
            <a:pPr marL="0" indent="0"/>
            <a:r>
              <a:rPr lang="ja-JP" altLang="en-US" sz="3200" dirty="0">
                <a:solidFill>
                  <a:schemeClr val="tx1"/>
                </a:solidFill>
                <a:latin typeface="Meiryo UI" panose="020B0604030504040204" pitchFamily="50" charset="-128"/>
                <a:ea typeface="Meiryo UI" panose="020B0604030504040204" pitchFamily="50" charset="-128"/>
              </a:rPr>
              <a:t>②　再生可能エネルギーの活用の考え方</a:t>
            </a:r>
            <a:endParaRPr lang="ja-JP" altLang="en-US" sz="2400" dirty="0">
              <a:solidFill>
                <a:schemeClr val="tx1"/>
              </a:solidFill>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7" name="テキスト ボックス 6"/>
          <p:cNvSpPr txBox="1"/>
          <p:nvPr/>
        </p:nvSpPr>
        <p:spPr>
          <a:xfrm>
            <a:off x="299355" y="116633"/>
            <a:ext cx="2842729"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マスタープラン詳細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9" name="コンテンツ プレースホルダー 5">
            <a:extLst>
              <a:ext uri="{FF2B5EF4-FFF2-40B4-BE49-F238E27FC236}">
                <a16:creationId xmlns:a16="http://schemas.microsoft.com/office/drawing/2014/main" id="{B506E4C5-07A2-C9C9-6390-61DE13118393}"/>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7243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　災害時における防災拠点としての役割</a:t>
            </a:r>
            <a:endParaRPr lang="en-US" altLang="ja-JP" sz="3200" dirty="0">
              <a:solidFill>
                <a:schemeClr val="tx1"/>
              </a:solidFill>
              <a:latin typeface="Meiryo UI" panose="020B0604030504040204" pitchFamily="50" charset="-128"/>
              <a:ea typeface="Meiryo UI" panose="020B0604030504040204" pitchFamily="50" charset="-128"/>
            </a:endParaRPr>
          </a:p>
        </p:txBody>
      </p:sp>
      <p:sp>
        <p:nvSpPr>
          <p:cNvPr id="6" name="コンテンツ プレースホルダー 5"/>
          <p:cNvSpPr>
            <a:spLocks noGrp="1"/>
          </p:cNvSpPr>
          <p:nvPr>
            <p:ph idx="1"/>
          </p:nvPr>
        </p:nvSpPr>
        <p:spPr/>
        <p:txBody>
          <a:bodyPr>
            <a:normAutofit/>
          </a:bodyPr>
          <a:lstStyle/>
          <a:p>
            <a:pPr marL="0" indent="0">
              <a:buNone/>
            </a:pPr>
            <a:r>
              <a:rPr lang="ja-JP" altLang="en-US" sz="2000" dirty="0">
                <a:solidFill>
                  <a:srgbClr val="066E9F"/>
                </a:solidFill>
                <a:latin typeface="Meiryo UI" panose="020B0604030504040204" pitchFamily="50" charset="-128"/>
                <a:ea typeface="Meiryo UI" panose="020B0604030504040204" pitchFamily="50" charset="-128"/>
              </a:rPr>
              <a:t>当該施設の災害時における防災拠点として想定している役割（導入する補助対象設備の活用を含め）について記載してください。</a:t>
            </a:r>
            <a:endParaRPr lang="en-US" altLang="ja-JP" sz="2000" dirty="0">
              <a:solidFill>
                <a:srgbClr val="066E9F"/>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66E9F"/>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66E9F"/>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66E9F"/>
                </a:solidFill>
                <a:latin typeface="Meiryo UI" panose="020B0604030504040204" pitchFamily="50" charset="-128"/>
                <a:ea typeface="Meiryo UI" panose="020B0604030504040204" pitchFamily="50" charset="-128"/>
              </a:rPr>
              <a:t>地域防災計画での位置づけや自治体との協定や連携についての方針と、現時点の自治体との協議・調整状況について記載してください。</a:t>
            </a:r>
            <a:endParaRPr lang="en-US" altLang="ja-JP" sz="2000" dirty="0">
              <a:solidFill>
                <a:srgbClr val="066E9F"/>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66E9F"/>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7" name="テキスト ボックス 6"/>
          <p:cNvSpPr txBox="1"/>
          <p:nvPr/>
        </p:nvSpPr>
        <p:spPr>
          <a:xfrm>
            <a:off x="299355" y="116633"/>
            <a:ext cx="2842729"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マスタープラン詳細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10" name="コンテンツ プレースホルダー 5">
            <a:extLst>
              <a:ext uri="{FF2B5EF4-FFF2-40B4-BE49-F238E27FC236}">
                <a16:creationId xmlns:a16="http://schemas.microsoft.com/office/drawing/2014/main" id="{75DD2EDC-0DE9-74CD-FEA5-FB9C7D0FF90D}"/>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437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96994" y="1112298"/>
            <a:ext cx="10055781" cy="625063"/>
          </a:xfrm>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④　マスタープラン策定の実施体制</a:t>
            </a:r>
          </a:p>
        </p:txBody>
      </p:sp>
      <p:sp>
        <p:nvSpPr>
          <p:cNvPr id="6" name="コンテンツ プレースホルダー 5"/>
          <p:cNvSpPr>
            <a:spLocks noGrp="1"/>
          </p:cNvSpPr>
          <p:nvPr>
            <p:ph idx="1"/>
          </p:nvPr>
        </p:nvSpPr>
        <p:spPr/>
        <p:txBody>
          <a:bodyPr>
            <a:normAutofit/>
          </a:bodyPr>
          <a:lstStyle/>
          <a:p>
            <a:pPr marL="0" indent="0">
              <a:lnSpc>
                <a:spcPct val="100000"/>
              </a:lnSpc>
              <a:buNone/>
            </a:pPr>
            <a:r>
              <a:rPr lang="ja-JP" altLang="ja-JP" dirty="0">
                <a:solidFill>
                  <a:srgbClr val="066E9F"/>
                </a:solidFill>
                <a:latin typeface="Meiryo UI" panose="020B0604030504040204" pitchFamily="50" charset="-128"/>
                <a:ea typeface="Meiryo UI" panose="020B0604030504040204" pitchFamily="50" charset="-128"/>
              </a:rPr>
              <a:t>マスタープラン</a:t>
            </a:r>
            <a:r>
              <a:rPr lang="ja-JP" altLang="en-US" dirty="0">
                <a:solidFill>
                  <a:srgbClr val="066E9F"/>
                </a:solidFill>
                <a:latin typeface="Meiryo UI" panose="020B0604030504040204" pitchFamily="50" charset="-128"/>
                <a:ea typeface="Meiryo UI" panose="020B0604030504040204" pitchFamily="50" charset="-128"/>
              </a:rPr>
              <a:t>策定の実施体制</a:t>
            </a:r>
            <a:r>
              <a:rPr lang="ja-JP" altLang="ja-JP" dirty="0">
                <a:solidFill>
                  <a:srgbClr val="066E9F"/>
                </a:solidFill>
                <a:latin typeface="Meiryo UI" panose="020B0604030504040204" pitchFamily="50" charset="-128"/>
                <a:ea typeface="Meiryo UI" panose="020B0604030504040204" pitchFamily="50" charset="-128"/>
              </a:rPr>
              <a:t>を</a:t>
            </a:r>
            <a:r>
              <a:rPr lang="ja-JP" altLang="en-US" dirty="0">
                <a:solidFill>
                  <a:srgbClr val="066E9F"/>
                </a:solidFill>
                <a:latin typeface="Meiryo UI" panose="020B0604030504040204" pitchFamily="50" charset="-128"/>
                <a:ea typeface="Meiryo UI" panose="020B0604030504040204" pitchFamily="50" charset="-128"/>
              </a:rPr>
              <a:t>下記の内容を含めて記載</a:t>
            </a:r>
            <a:r>
              <a:rPr lang="ja-JP" altLang="ja-JP" dirty="0">
                <a:solidFill>
                  <a:srgbClr val="066E9F"/>
                </a:solidFill>
                <a:latin typeface="Meiryo UI" panose="020B0604030504040204" pitchFamily="50" charset="-128"/>
                <a:ea typeface="Meiryo UI" panose="020B0604030504040204" pitchFamily="50" charset="-128"/>
              </a:rPr>
              <a:t>してください。</a:t>
            </a:r>
            <a:endParaRPr lang="en-US" altLang="ja-JP" dirty="0">
              <a:solidFill>
                <a:srgbClr val="066E9F"/>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66E9F"/>
                </a:solidFill>
                <a:latin typeface="Meiryo UI" panose="020B0604030504040204" pitchFamily="50" charset="-128"/>
                <a:ea typeface="Meiryo UI" panose="020B0604030504040204" pitchFamily="50" charset="-128"/>
              </a:rPr>
              <a:t>・　委託や外注などの契約方式やそれぞれの役割</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66E9F"/>
                </a:solidFill>
                <a:latin typeface="Meiryo UI" panose="020B0604030504040204" pitchFamily="50" charset="-128"/>
                <a:ea typeface="Meiryo UI" panose="020B0604030504040204" pitchFamily="50" charset="-128"/>
              </a:rPr>
              <a:t>・　共同事業者がいる場合は、それぞれの役割分担</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66E9F"/>
                </a:solidFill>
                <a:latin typeface="Meiryo UI" panose="020B0604030504040204" pitchFamily="50" charset="-128"/>
                <a:ea typeface="Meiryo UI" panose="020B0604030504040204" pitchFamily="50" charset="-128"/>
              </a:rPr>
              <a:t>・　指導・助言を受ける外部の専門家（有識者）の所属、専門、氏名、選定理由等</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lnSpc>
                <a:spcPct val="100000"/>
              </a:lnSpc>
              <a:buNone/>
            </a:pPr>
            <a:r>
              <a:rPr lang="ja-JP" altLang="en-US" sz="1800" dirty="0">
                <a:solidFill>
                  <a:srgbClr val="066E9F"/>
                </a:solidFill>
                <a:latin typeface="Meiryo UI" panose="020B0604030504040204" pitchFamily="50" charset="-128"/>
                <a:ea typeface="Meiryo UI" panose="020B0604030504040204" pitchFamily="50" charset="-128"/>
              </a:rPr>
              <a:t>・　外部検討委員会等を設ける場合は、その内容（メンバー構成、開催予定回数等）</a:t>
            </a:r>
            <a:endParaRPr lang="en-US" altLang="ja-JP" sz="1800" dirty="0">
              <a:solidFill>
                <a:srgbClr val="066E9F"/>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66E9F"/>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070C0"/>
              </a:solidFill>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a:latin typeface="Meiryo UI" panose="020B0604030504040204" pitchFamily="50" charset="-128"/>
                <a:ea typeface="Meiryo UI" panose="020B0604030504040204" pitchFamily="50" charset="-128"/>
              </a:rPr>
              <a:t>年度及び令和３年度二酸化炭素</a:t>
            </a:r>
            <a:r>
              <a:rPr lang="ja-JP" altLang="en-US" sz="1400" noProof="0" dirty="0">
                <a:latin typeface="Meiryo UI" panose="020B0604030504040204" pitchFamily="50" charset="-128"/>
                <a:ea typeface="Meiryo UI" panose="020B0604030504040204" pitchFamily="50" charset="-128"/>
              </a:rPr>
              <a:t>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7" name="テキスト ボックス 6"/>
          <p:cNvSpPr txBox="1"/>
          <p:nvPr/>
        </p:nvSpPr>
        <p:spPr>
          <a:xfrm>
            <a:off x="299355" y="116633"/>
            <a:ext cx="2842729"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マスタープラン詳細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9" name="コンテンツ プレースホルダー 5">
            <a:extLst>
              <a:ext uri="{FF2B5EF4-FFF2-40B4-BE49-F238E27FC236}">
                <a16:creationId xmlns:a16="http://schemas.microsoft.com/office/drawing/2014/main" id="{E06F1DF2-769B-61B9-18E4-00FD2E7825C1}"/>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550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A8F7A49E438034FAE817D5E91B5E6D7" ma:contentTypeVersion="9" ma:contentTypeDescription="新しいドキュメントを作成します。" ma:contentTypeScope="" ma:versionID="e08a26d0c97478d5571e4be728cfb599">
  <xsd:schema xmlns:xsd="http://www.w3.org/2001/XMLSchema" xmlns:xs="http://www.w3.org/2001/XMLSchema" xmlns:p="http://schemas.microsoft.com/office/2006/metadata/properties" xmlns:ns2="68bdfb78-442b-4764-8e98-0754b04353d4" xmlns:ns3="08d6c9ee-b656-4763-8e57-5c7d1969dd09" targetNamespace="http://schemas.microsoft.com/office/2006/metadata/properties" ma:root="true" ma:fieldsID="d52d9664c92e871eb8c7b0a5d80eb4f7" ns2:_="" ns3:_="">
    <xsd:import namespace="68bdfb78-442b-4764-8e98-0754b04353d4"/>
    <xsd:import namespace="08d6c9ee-b656-4763-8e57-5c7d1969dd0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bdfb78-442b-4764-8e98-0754b0435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d6c9ee-b656-4763-8e57-5c7d1969dd09"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238107-DE06-434B-BB8F-EA42EF2FCBD9}">
  <ds:schemaRefs>
    <ds:schemaRef ds:uri="http://schemas.openxmlformats.org/package/2006/metadata/core-properties"/>
    <ds:schemaRef ds:uri="http://schemas.microsoft.com/office/2006/metadata/properties"/>
    <ds:schemaRef ds:uri="http://purl.org/dc/terms/"/>
    <ds:schemaRef ds:uri="68bdfb78-442b-4764-8e98-0754b04353d4"/>
    <ds:schemaRef ds:uri="http://purl.org/dc/dcmitype/"/>
    <ds:schemaRef ds:uri="http://schemas.microsoft.com/office/2006/documentManagement/types"/>
    <ds:schemaRef ds:uri="http://schemas.microsoft.com/office/infopath/2007/PartnerControls"/>
    <ds:schemaRef ds:uri="08d6c9ee-b656-4763-8e57-5c7d1969dd09"/>
    <ds:schemaRef ds:uri="http://www.w3.org/XML/1998/namespace"/>
    <ds:schemaRef ds:uri="http://purl.org/dc/elements/1.1/"/>
  </ds:schemaRefs>
</ds:datastoreItem>
</file>

<file path=customXml/itemProps2.xml><?xml version="1.0" encoding="utf-8"?>
<ds:datastoreItem xmlns:ds="http://schemas.openxmlformats.org/officeDocument/2006/customXml" ds:itemID="{FE3A5DA4-7FCF-422C-93AF-ACF1E198DC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bdfb78-442b-4764-8e98-0754b04353d4"/>
    <ds:schemaRef ds:uri="08d6c9ee-b656-4763-8e57-5c7d1969d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604840-46A1-4C24-87B3-4219970B78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726</Words>
  <Application>Microsoft Office PowerPoint</Application>
  <PresentationFormat>ユーザー設定</PresentationFormat>
  <Paragraphs>54</Paragraphs>
  <Slides>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5</vt:i4>
      </vt:variant>
    </vt:vector>
  </HeadingPairs>
  <TitlesOfParts>
    <vt:vector size="11" baseType="lpstr">
      <vt:lpstr>Meiryo UI</vt:lpstr>
      <vt:lpstr>Arial</vt:lpstr>
      <vt:lpstr>Calibri</vt:lpstr>
      <vt:lpstr>Calibri Light</vt:lpstr>
      <vt:lpstr>デザインの設定</vt:lpstr>
      <vt:lpstr>レトロスペクト</vt:lpstr>
      <vt:lpstr>マスタープラン策定事業の概要</vt:lpstr>
      <vt:lpstr>①　策定するマスタープランの概要</vt:lpstr>
      <vt:lpstr>②　再生可能エネルギーの活用の考え方</vt:lpstr>
      <vt:lpstr>③　災害時における防災拠点としての役割</vt:lpstr>
      <vt:lpstr>④　マスタープラン策定の実施体制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2020-05-22T05:03:26Z</dcterms:created>
  <dcterms:modified xsi:type="dcterms:W3CDTF">2022-06-06T03:05:15Z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0x0101008A8F7A49E438034FAE817D5E91B5E6D7</vt:lpwstr>
  </property>
</Properties>
</file>