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64"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6" autoAdjust="0"/>
    <p:restoredTop sz="94660"/>
  </p:normalViewPr>
  <p:slideViewPr>
    <p:cSldViewPr snapToGrid="0">
      <p:cViewPr varScale="1">
        <p:scale>
          <a:sx n="96" d="100"/>
          <a:sy n="96" d="100"/>
        </p:scale>
        <p:origin x="77"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99E66E-620D-4560-998A-1F8CB32CCE6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45E383-AB0A-4D66-95D7-30E94594A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8ACF3D-3576-4E31-BDF2-ACA08D345514}"/>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C06D5DC1-95E1-41F4-9293-79C2DAB223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66F98D-4C8F-4CFA-B611-64C5ADC0813F}"/>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67005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1B87C4-AF61-477D-810E-50BA33484C9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5BA466-14AF-4284-9A0E-E031903286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29D9E9-C27A-4245-A891-FFEFFB5A2B8C}"/>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46B8C364-22F4-4BEE-B4F6-968F6791A2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BF9AAF-03BC-4C7A-923A-68B2AB477F5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63019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52F749-992F-4C24-8C5D-2E78B960D9F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FEB0AC-C13B-4643-A415-AE216FC192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62AA79-7DFF-4B5B-8F04-E4B3025458BF}"/>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AAFE1273-74F7-4601-9B83-6C8B50F076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F05F1F-6EB3-4953-B6C1-8DD841232288}"/>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57135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225F4-B4BD-47F5-8370-675BA63EEFE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6C13D3-44DE-407C-8DC0-993F2F537FC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D75955-7E32-4ABB-9091-1B7147CD3C06}"/>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6A5E50D8-233B-4B22-8C61-3B251B5F7A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D1A185-CC0C-4039-9890-2C9F383887D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03577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79270B-9198-4EC8-BD05-28EB39CE6BD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E38B83-FAAA-46DB-BE07-581903A24A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44691BC-9AD6-452A-8444-5B936481B423}"/>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1AA10BFE-2652-47CA-ABA7-18108E4AAE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D0BC70-0586-45E4-8C74-7D5CCA9D6FFB}"/>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60520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F46B9D-B35C-4368-946D-43A1900A8F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D0803A-F536-47E5-8D44-447B74C1B93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327255F-AC1C-4D9D-AA15-0C486738BE3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D07F75-92BB-4B04-BD4D-13FF101B5D26}"/>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1224FD52-221E-4A4B-BEA2-2F18E229CB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406C402-6674-44D9-845C-64BA9B678BA3}"/>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18237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64633A-5D1B-4517-B693-F299BEBD430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B09868-1894-447A-A344-AD517E6EE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0ECEA76-C052-4E56-881B-E1DAA1FB6A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B5E7BF7-25FB-49B6-9994-829DC1094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082064D-D11B-40B8-AFAE-4AF4CA84D5C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437A537-EC1E-41BB-AE9C-6423280A0A79}"/>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8" name="フッター プレースホルダー 7">
            <a:extLst>
              <a:ext uri="{FF2B5EF4-FFF2-40B4-BE49-F238E27FC236}">
                <a16:creationId xmlns:a16="http://schemas.microsoft.com/office/drawing/2014/main" id="{10CB80F1-FC06-4893-AF31-C62FD56B160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49FD201-B72E-431E-BA28-8B50EF060AD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8246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5D51B-E511-4F4B-B57E-F4BF8CC6468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6C070FA-64FD-4FF4-97AE-1F302D02E47D}"/>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4" name="フッター プレースホルダー 3">
            <a:extLst>
              <a:ext uri="{FF2B5EF4-FFF2-40B4-BE49-F238E27FC236}">
                <a16:creationId xmlns:a16="http://schemas.microsoft.com/office/drawing/2014/main" id="{956850DC-8847-4535-B03D-D72B36080B8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B80C52B-6C5A-44E0-9FE9-13FFB1E6A45B}"/>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54895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53E3894-7240-4291-B8D5-DB8B52185CF9}"/>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3" name="フッター プレースホルダー 2">
            <a:extLst>
              <a:ext uri="{FF2B5EF4-FFF2-40B4-BE49-F238E27FC236}">
                <a16:creationId xmlns:a16="http://schemas.microsoft.com/office/drawing/2014/main" id="{E175162A-E3BA-40B8-918A-55833B38314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18CED6-6BA7-4D39-B6B9-2B93D5AD119A}"/>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39320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4C880-5BA5-46FF-B630-0B6A50CA0A3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64BBA3-6767-455F-A9ED-8F6C27003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B6EC04-DB6F-4952-967A-672EBD8B3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30E433-0BE3-45B8-8598-F9DC855D0012}"/>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5BCB7F19-92E8-4C69-BB4E-E8E21AA988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1F93BDF-C305-48C7-BCB9-B3DD7BA3F9C6}"/>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40962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0E0FC-C226-4064-A209-AC5951C918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7A88345-752C-48FE-9A34-92D0CE8806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D9CDC1-3AE8-40A2-BF5F-8B09EF148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8EDF2A-5294-4F9D-9B65-16948DAA3F0B}"/>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6F8E305E-B3C0-49C5-99E5-84F3832E367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10BC299-6090-438F-9467-C020F1E1976F}"/>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0764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F62C87-9BD8-48B1-B353-3D71E61C89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303274-1121-455E-8C93-D49CAD0B1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39B0EB-284E-4F1A-B927-6E40F8542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EC6142A6-05DE-4490-B993-56A80F6552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596226A-9E0F-4B27-B6D5-B279F51B7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75198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878A859E-A33D-485D-9096-1E143F426533}"/>
              </a:ext>
            </a:extLst>
          </p:cNvPr>
          <p:cNvSpPr>
            <a:spLocks noGrp="1"/>
          </p:cNvSpPr>
          <p:nvPr>
            <p:ph type="title"/>
          </p:nvPr>
        </p:nvSpPr>
        <p:spPr>
          <a:xfrm>
            <a:off x="838200" y="448045"/>
            <a:ext cx="10515600" cy="584187"/>
          </a:xfrm>
          <a:ln w="22225">
            <a:noFill/>
          </a:ln>
        </p:spPr>
        <p:txBody>
          <a:bodyPr anchor="t" anchorCtr="0">
            <a:normAutofit/>
          </a:bodyPr>
          <a:lstStyle/>
          <a:p>
            <a:r>
              <a:rPr lang="ja-JP" altLang="en-US" sz="1800" b="1" dirty="0"/>
              <a:t>水素を活用した自立・分散型エネルギーシステム構築事業</a:t>
            </a:r>
            <a:br>
              <a:rPr lang="en-US" altLang="ja-JP" sz="2400" b="1" dirty="0"/>
            </a:br>
            <a:r>
              <a:rPr kumimoji="1" lang="ja-JP" altLang="en-US" sz="1400" dirty="0"/>
              <a:t>令和３年度二酸化炭素排出抑制対策事業費等補助金（</a:t>
            </a:r>
            <a:r>
              <a:rPr kumimoji="1" lang="ja-JP" altLang="en-US" sz="1300" dirty="0"/>
              <a:t>脱炭素社会構築に向けた再エネ等由来水素活用推進事業）</a:t>
            </a:r>
            <a:endParaRPr lang="ja-JP" altLang="en-US" sz="1300" b="1" dirty="0"/>
          </a:p>
        </p:txBody>
      </p:sp>
      <p:cxnSp>
        <p:nvCxnSpPr>
          <p:cNvPr id="3" name="直線コネクタ 2">
            <a:extLst>
              <a:ext uri="{FF2B5EF4-FFF2-40B4-BE49-F238E27FC236}">
                <a16:creationId xmlns:a16="http://schemas.microsoft.com/office/drawing/2014/main" id="{A56C4062-3285-4A1C-B7C3-9D2D849C42F8}"/>
              </a:ext>
            </a:extLst>
          </p:cNvPr>
          <p:cNvCxnSpPr/>
          <p:nvPr/>
        </p:nvCxnSpPr>
        <p:spPr>
          <a:xfrm>
            <a:off x="0" y="1048853"/>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96693586-4DAE-44B6-B6E3-29D77C025572}"/>
              </a:ext>
            </a:extLst>
          </p:cNvPr>
          <p:cNvSpPr/>
          <p:nvPr/>
        </p:nvSpPr>
        <p:spPr>
          <a:xfrm>
            <a:off x="825671" y="1480736"/>
            <a:ext cx="10515599" cy="1485764"/>
          </a:xfrm>
          <a:prstGeom prst="rect">
            <a:avLst/>
          </a:prstGeom>
        </p:spPr>
        <p:txBody>
          <a:bodyPr/>
          <a:lstStyle/>
          <a:p>
            <a:pPr lvl="0"/>
            <a:r>
              <a:rPr kumimoji="1" lang="ja-JP" dirty="0"/>
              <a:t>〇</a:t>
            </a:r>
            <a:r>
              <a:rPr kumimoji="1" lang="ja-JP" altLang="en-US" dirty="0"/>
              <a:t>事業名　　　　　</a:t>
            </a:r>
            <a:r>
              <a:rPr kumimoji="1" lang="ja-JP" altLang="en-US" dirty="0">
                <a:solidFill>
                  <a:srgbClr val="FF0000"/>
                </a:solidFill>
              </a:rPr>
              <a:t>〇〇水素システム導入事業</a:t>
            </a:r>
            <a:r>
              <a:rPr kumimoji="1" lang="ja-JP" altLang="en-US" dirty="0"/>
              <a:t>　　</a:t>
            </a:r>
            <a:endParaRPr kumimoji="1" lang="en-US" altLang="ja-JP" dirty="0"/>
          </a:p>
          <a:p>
            <a:pPr lvl="0"/>
            <a:r>
              <a:rPr lang="ja-JP" altLang="en-US" dirty="0"/>
              <a:t>〇</a:t>
            </a:r>
            <a:r>
              <a:rPr kumimoji="1" lang="ja-JP" dirty="0"/>
              <a:t>代表事業者　　　</a:t>
            </a:r>
            <a:r>
              <a:rPr kumimoji="1" lang="ja-JP" altLang="en-US" b="1" dirty="0">
                <a:solidFill>
                  <a:srgbClr val="FF0000"/>
                </a:solidFill>
              </a:rPr>
              <a:t>〇〇</a:t>
            </a:r>
            <a:r>
              <a:rPr kumimoji="1" lang="ja-JP" b="1" dirty="0">
                <a:solidFill>
                  <a:srgbClr val="FF0000"/>
                </a:solidFill>
              </a:rPr>
              <a:t>株式会社</a:t>
            </a:r>
            <a:r>
              <a:rPr kumimoji="1" lang="ja-JP" altLang="en-US" b="1" dirty="0">
                <a:solidFill>
                  <a:srgbClr val="FF0000"/>
                </a:solidFill>
              </a:rPr>
              <a:t>（共同事業者がいる場合は併せて記入）</a:t>
            </a:r>
            <a:endParaRPr lang="ja-JP" b="1" dirty="0">
              <a:solidFill>
                <a:srgbClr val="FF0000"/>
              </a:solidFill>
            </a:endParaRPr>
          </a:p>
          <a:p>
            <a:pPr lvl="0"/>
            <a:r>
              <a:rPr kumimoji="1" lang="ja-JP" dirty="0"/>
              <a:t>〇実施場所　　　　</a:t>
            </a:r>
            <a:r>
              <a:rPr lang="ja-JP" altLang="en-US" dirty="0">
                <a:solidFill>
                  <a:srgbClr val="FF0000"/>
                </a:solidFill>
              </a:rPr>
              <a:t>〇〇</a:t>
            </a:r>
            <a:r>
              <a:rPr kumimoji="1" lang="ja-JP" altLang="en-US" dirty="0">
                <a:solidFill>
                  <a:srgbClr val="FF0000"/>
                </a:solidFill>
              </a:rPr>
              <a:t>県△△市（〇〇〇）</a:t>
            </a:r>
            <a:endParaRPr kumimoji="1" lang="en-US" altLang="ja-JP" dirty="0">
              <a:solidFill>
                <a:srgbClr val="FF0000"/>
              </a:solidFill>
            </a:endParaRPr>
          </a:p>
          <a:p>
            <a:pPr lvl="0"/>
            <a:r>
              <a:rPr lang="ja-JP" altLang="en-US" dirty="0">
                <a:latin typeface="游ゴシック" panose="020B0400000000000000" pitchFamily="50" charset="-128"/>
                <a:ea typeface="游ゴシック" panose="020B0400000000000000" pitchFamily="50" charset="-128"/>
              </a:rPr>
              <a:t>〇補助金所要額　　</a:t>
            </a:r>
            <a:r>
              <a:rPr lang="en-US" altLang="ja-JP" dirty="0">
                <a:solidFill>
                  <a:srgbClr val="FF0000"/>
                </a:solidFill>
                <a:latin typeface="游ゴシック" panose="020B0400000000000000" pitchFamily="50" charset="-128"/>
                <a:ea typeface="游ゴシック" panose="020B0400000000000000" pitchFamily="50" charset="-128"/>
              </a:rPr>
              <a:t>50,000,000</a:t>
            </a:r>
            <a:r>
              <a:rPr lang="ja-JP" altLang="en-US" dirty="0">
                <a:solidFill>
                  <a:srgbClr val="FF0000"/>
                </a:solidFill>
                <a:latin typeface="游ゴシック" panose="020B0400000000000000" pitchFamily="50" charset="-128"/>
                <a:ea typeface="游ゴシック" panose="020B0400000000000000" pitchFamily="50" charset="-128"/>
              </a:rPr>
              <a:t>円（</a:t>
            </a:r>
            <a:r>
              <a:rPr lang="en-US" altLang="ja-JP" dirty="0">
                <a:solidFill>
                  <a:srgbClr val="FF0000"/>
                </a:solidFill>
                <a:latin typeface="游ゴシック" panose="020B0400000000000000" pitchFamily="50" charset="-128"/>
                <a:ea typeface="游ゴシック" panose="020B0400000000000000" pitchFamily="50" charset="-128"/>
              </a:rPr>
              <a:t>R3:10,000,000</a:t>
            </a:r>
            <a:r>
              <a:rPr lang="ja-JP" altLang="en-US" dirty="0">
                <a:solidFill>
                  <a:srgbClr val="FF0000"/>
                </a:solidFill>
                <a:latin typeface="游ゴシック" panose="020B0400000000000000" pitchFamily="50" charset="-128"/>
                <a:ea typeface="游ゴシック" panose="020B0400000000000000" pitchFamily="50" charset="-128"/>
              </a:rPr>
              <a:t>円　</a:t>
            </a:r>
            <a:r>
              <a:rPr lang="en-US" altLang="ja-JP" dirty="0">
                <a:solidFill>
                  <a:srgbClr val="FF0000"/>
                </a:solidFill>
                <a:latin typeface="游ゴシック" panose="020B0400000000000000" pitchFamily="50" charset="-128"/>
                <a:ea typeface="游ゴシック" panose="020B0400000000000000" pitchFamily="50" charset="-128"/>
              </a:rPr>
              <a:t>R4:40,000,000</a:t>
            </a:r>
            <a:r>
              <a:rPr lang="ja-JP" altLang="en-US" dirty="0">
                <a:solidFill>
                  <a:srgbClr val="FF0000"/>
                </a:solidFill>
                <a:latin typeface="游ゴシック" panose="020B0400000000000000" pitchFamily="50" charset="-128"/>
                <a:ea typeface="游ゴシック" panose="020B0400000000000000" pitchFamily="50" charset="-128"/>
              </a:rPr>
              <a:t>円）</a:t>
            </a:r>
            <a:endParaRPr lang="en-US" altLang="ja-JP" dirty="0">
              <a:solidFill>
                <a:srgbClr val="FF0000"/>
              </a:solidFill>
              <a:latin typeface="游ゴシック" panose="020B0400000000000000" pitchFamily="50" charset="-128"/>
              <a:ea typeface="游ゴシック" panose="020B0400000000000000" pitchFamily="50" charset="-128"/>
            </a:endParaRPr>
          </a:p>
          <a:p>
            <a:pPr lvl="0"/>
            <a:r>
              <a:rPr lang="ja-JP" altLang="en-US" dirty="0">
                <a:latin typeface="游ゴシック" panose="020B0400000000000000" pitchFamily="50" charset="-128"/>
                <a:ea typeface="游ゴシック" panose="020B0400000000000000" pitchFamily="50" charset="-128"/>
              </a:rPr>
              <a:t>〇事業年度　　　　</a:t>
            </a:r>
            <a:r>
              <a:rPr lang="ja-JP" altLang="en-US" dirty="0">
                <a:solidFill>
                  <a:srgbClr val="FF0000"/>
                </a:solidFill>
                <a:latin typeface="游ゴシック" panose="020B0400000000000000" pitchFamily="50" charset="-128"/>
                <a:ea typeface="游ゴシック" panose="020B0400000000000000" pitchFamily="50" charset="-128"/>
              </a:rPr>
              <a:t>〇〇年度～〇〇年度</a:t>
            </a:r>
            <a:endParaRPr lang="ja-JP" dirty="0">
              <a:solidFill>
                <a:srgbClr val="FF0000"/>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72C209D1-0D14-45C7-92E9-B7E4625162B9}"/>
              </a:ext>
            </a:extLst>
          </p:cNvPr>
          <p:cNvSpPr txBox="1"/>
          <p:nvPr/>
        </p:nvSpPr>
        <p:spPr>
          <a:xfrm>
            <a:off x="838198" y="3405790"/>
            <a:ext cx="10515597" cy="369329"/>
          </a:xfrm>
          <a:prstGeom prst="rect">
            <a:avLst/>
          </a:prstGeom>
          <a:solidFill>
            <a:schemeClr val="accent5">
              <a:lumMod val="60000"/>
              <a:lumOff val="40000"/>
            </a:schemeClr>
          </a:solidFill>
        </p:spPr>
        <p:txBody>
          <a:bodyPr wrap="square" rtlCol="0">
            <a:spAutoFit/>
          </a:bodyPr>
          <a:lstStyle/>
          <a:p>
            <a:r>
              <a:rPr lang="ja-JP" altLang="en-US" dirty="0"/>
              <a:t>事業の目的及び概要</a:t>
            </a:r>
            <a:endParaRPr kumimoji="1" lang="ja-JP" altLang="en-US" dirty="0"/>
          </a:p>
        </p:txBody>
      </p:sp>
      <p:sp>
        <p:nvSpPr>
          <p:cNvPr id="7" name="コンテンツ プレースホルダー 2">
            <a:extLst>
              <a:ext uri="{FF2B5EF4-FFF2-40B4-BE49-F238E27FC236}">
                <a16:creationId xmlns:a16="http://schemas.microsoft.com/office/drawing/2014/main" id="{F47C8484-BDE0-4112-84D6-5EC8E30C5DF4}"/>
              </a:ext>
            </a:extLst>
          </p:cNvPr>
          <p:cNvSpPr txBox="1">
            <a:spLocks/>
          </p:cNvSpPr>
          <p:nvPr/>
        </p:nvSpPr>
        <p:spPr>
          <a:xfrm>
            <a:off x="838198" y="3830146"/>
            <a:ext cx="10515598" cy="2778342"/>
          </a:xfrm>
          <a:prstGeom prst="rect">
            <a:avLst/>
          </a:prstGeom>
          <a:ln w="12700">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・実施する事業に関する目的や内容、技術的な特徴について記入してください。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・地域防災拠点などの位置付け等公益性の高い成果が期待できることについて具体的に記入して</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・再生可能エネルギー導入の促進、</a:t>
            </a:r>
            <a:r>
              <a:rPr lang="en-US" altLang="ja-JP" sz="1800" dirty="0">
                <a:solidFill>
                  <a:srgbClr val="FF0000"/>
                </a:solidFill>
                <a:latin typeface="游ゴシック Light" panose="020B0300000000000000" pitchFamily="50" charset="-128"/>
                <a:ea typeface="游ゴシック Light" panose="020B0300000000000000" pitchFamily="50" charset="-128"/>
              </a:rPr>
              <a:t>CO2</a:t>
            </a:r>
            <a:r>
              <a:rPr lang="ja-JP" altLang="en-US" sz="1800" dirty="0">
                <a:solidFill>
                  <a:srgbClr val="FF0000"/>
                </a:solidFill>
                <a:latin typeface="游ゴシック Light" panose="020B0300000000000000" pitchFamily="50" charset="-128"/>
                <a:ea typeface="游ゴシック Light" panose="020B0300000000000000" pitchFamily="50" charset="-128"/>
              </a:rPr>
              <a:t>排出削減に資するモデル性の高い事業であることを具体</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的に記入してください。</a:t>
            </a:r>
          </a:p>
        </p:txBody>
      </p:sp>
      <p:sp>
        <p:nvSpPr>
          <p:cNvPr id="2" name="テキスト ボックス 1">
            <a:extLst>
              <a:ext uri="{FF2B5EF4-FFF2-40B4-BE49-F238E27FC236}">
                <a16:creationId xmlns:a16="http://schemas.microsoft.com/office/drawing/2014/main" id="{E53980FF-A6CB-4BB5-A035-0AA0B5B21805}"/>
              </a:ext>
            </a:extLst>
          </p:cNvPr>
          <p:cNvSpPr txBox="1"/>
          <p:nvPr/>
        </p:nvSpPr>
        <p:spPr>
          <a:xfrm>
            <a:off x="825671" y="1189114"/>
            <a:ext cx="8363991"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事業名、事業者名、事業実施場所等に係る内容を記入してください。</a:t>
            </a:r>
          </a:p>
        </p:txBody>
      </p:sp>
      <p:sp>
        <p:nvSpPr>
          <p:cNvPr id="8" name="テキスト ボックス 7">
            <a:extLst>
              <a:ext uri="{FF2B5EF4-FFF2-40B4-BE49-F238E27FC236}">
                <a16:creationId xmlns:a16="http://schemas.microsoft.com/office/drawing/2014/main" id="{A914C81D-7CAA-4960-86C8-98DBFCF3B3F9}"/>
              </a:ext>
            </a:extLst>
          </p:cNvPr>
          <p:cNvSpPr txBox="1"/>
          <p:nvPr/>
        </p:nvSpPr>
        <p:spPr>
          <a:xfrm>
            <a:off x="825671" y="3075480"/>
            <a:ext cx="8363991"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事業概要等について記入してください。</a:t>
            </a:r>
          </a:p>
        </p:txBody>
      </p:sp>
      <p:sp>
        <p:nvSpPr>
          <p:cNvPr id="9" name="テキスト ボックス 8">
            <a:extLst>
              <a:ext uri="{FF2B5EF4-FFF2-40B4-BE49-F238E27FC236}">
                <a16:creationId xmlns:a16="http://schemas.microsoft.com/office/drawing/2014/main" id="{2CBDD779-FDB6-47B7-90F8-5D57E09E635F}"/>
              </a:ext>
            </a:extLst>
          </p:cNvPr>
          <p:cNvSpPr txBox="1"/>
          <p:nvPr/>
        </p:nvSpPr>
        <p:spPr>
          <a:xfrm>
            <a:off x="0" y="89201"/>
            <a:ext cx="1911928" cy="369332"/>
          </a:xfrm>
          <a:prstGeom prst="rect">
            <a:avLst/>
          </a:prstGeom>
          <a:noFill/>
        </p:spPr>
        <p:txBody>
          <a:bodyPr wrap="square" rtlCol="0">
            <a:spAutoFit/>
          </a:bodyPr>
          <a:lstStyle/>
          <a:p>
            <a:r>
              <a:rPr kumimoji="1" lang="en-US" altLang="ja-JP" dirty="0"/>
              <a:t>〔</a:t>
            </a:r>
            <a:r>
              <a:rPr kumimoji="1" lang="ja-JP" altLang="en-US" dirty="0"/>
              <a:t>事業概要書</a:t>
            </a:r>
            <a:r>
              <a:rPr kumimoji="1" lang="en-US" altLang="ja-JP" dirty="0"/>
              <a:t>〕</a:t>
            </a:r>
            <a:endParaRPr kumimoji="1" lang="ja-JP" altLang="en-US" dirty="0"/>
          </a:p>
        </p:txBody>
      </p:sp>
      <p:sp>
        <p:nvSpPr>
          <p:cNvPr id="10" name="テキスト ボックス 9">
            <a:extLst>
              <a:ext uri="{FF2B5EF4-FFF2-40B4-BE49-F238E27FC236}">
                <a16:creationId xmlns:a16="http://schemas.microsoft.com/office/drawing/2014/main" id="{FF2EDE10-E09A-473A-A154-8E90F469F222}"/>
              </a:ext>
            </a:extLst>
          </p:cNvPr>
          <p:cNvSpPr txBox="1"/>
          <p:nvPr/>
        </p:nvSpPr>
        <p:spPr>
          <a:xfrm>
            <a:off x="6970458" y="249512"/>
            <a:ext cx="4804756" cy="461665"/>
          </a:xfrm>
          <a:prstGeom prst="rect">
            <a:avLst/>
          </a:prstGeom>
          <a:noFill/>
          <a:ln>
            <a:solidFill>
              <a:srgbClr val="FF0000"/>
            </a:solidFill>
          </a:ln>
        </p:spPr>
        <p:txBody>
          <a:bodyPr wrap="square" rtlCol="0">
            <a:spAutoFit/>
          </a:bodyPr>
          <a:lstStyle/>
          <a:p>
            <a:r>
              <a:rPr kumimoji="1" lang="ja-JP" altLang="en-US" sz="1200" dirty="0">
                <a:solidFill>
                  <a:srgbClr val="FF0000"/>
                </a:solidFill>
              </a:rPr>
              <a:t>本書式の「記入のポイント」、「記入例」等赤字の部分は削除して使用してください。</a:t>
            </a:r>
          </a:p>
        </p:txBody>
      </p:sp>
    </p:spTree>
    <p:extLst>
      <p:ext uri="{BB962C8B-B14F-4D97-AF65-F5344CB8AC3E}">
        <p14:creationId xmlns:p14="http://schemas.microsoft.com/office/powerpoint/2010/main" val="86527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069BBD-E859-4846-8836-2398C640888E}"/>
              </a:ext>
            </a:extLst>
          </p:cNvPr>
          <p:cNvSpPr>
            <a:spLocks noGrp="1"/>
          </p:cNvSpPr>
          <p:nvPr>
            <p:ph type="title"/>
          </p:nvPr>
        </p:nvSpPr>
        <p:spPr>
          <a:xfrm>
            <a:off x="838200" y="271341"/>
            <a:ext cx="10515600" cy="419675"/>
          </a:xfrm>
          <a:ln w="25400">
            <a:noFill/>
          </a:ln>
        </p:spPr>
        <p:txBody>
          <a:bodyPr>
            <a:normAutofit/>
          </a:bodyPr>
          <a:lstStyle/>
          <a:p>
            <a:r>
              <a:rPr lang="ja-JP" altLang="en-US" sz="2200" b="1" dirty="0"/>
              <a:t>導入する設備の概要</a:t>
            </a:r>
          </a:p>
        </p:txBody>
      </p:sp>
      <p:cxnSp>
        <p:nvCxnSpPr>
          <p:cNvPr id="5" name="直線コネクタ 4">
            <a:extLst>
              <a:ext uri="{FF2B5EF4-FFF2-40B4-BE49-F238E27FC236}">
                <a16:creationId xmlns:a16="http://schemas.microsoft.com/office/drawing/2014/main" id="{55D7D46B-131D-43E4-BED8-078D76D66AA0}"/>
              </a:ext>
            </a:extLst>
          </p:cNvPr>
          <p:cNvCxnSpPr/>
          <p:nvPr/>
        </p:nvCxnSpPr>
        <p:spPr>
          <a:xfrm>
            <a:off x="-17585" y="679939"/>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表 7">
            <a:extLst>
              <a:ext uri="{FF2B5EF4-FFF2-40B4-BE49-F238E27FC236}">
                <a16:creationId xmlns:a16="http://schemas.microsoft.com/office/drawing/2014/main" id="{AF1A1599-B42D-43FA-9052-25E04904E12B}"/>
              </a:ext>
            </a:extLst>
          </p:cNvPr>
          <p:cNvGraphicFramePr>
            <a:graphicFrameLocks noGrp="1"/>
          </p:cNvGraphicFramePr>
          <p:nvPr>
            <p:extLst>
              <p:ext uri="{D42A27DB-BD31-4B8C-83A1-F6EECF244321}">
                <p14:modId xmlns:p14="http://schemas.microsoft.com/office/powerpoint/2010/main" val="3015572233"/>
              </p:ext>
            </p:extLst>
          </p:nvPr>
        </p:nvGraphicFramePr>
        <p:xfrm>
          <a:off x="793104" y="1214456"/>
          <a:ext cx="10560696" cy="975360"/>
        </p:xfrm>
        <a:graphic>
          <a:graphicData uri="http://schemas.openxmlformats.org/drawingml/2006/table">
            <a:tbl>
              <a:tblPr firstRow="1" bandRow="1">
                <a:tableStyleId>{5940675A-B579-460E-94D1-54222C63F5DA}</a:tableStyleId>
              </a:tblPr>
              <a:tblGrid>
                <a:gridCol w="901005">
                  <a:extLst>
                    <a:ext uri="{9D8B030D-6E8A-4147-A177-3AD203B41FA5}">
                      <a16:colId xmlns:a16="http://schemas.microsoft.com/office/drawing/2014/main" val="2286192259"/>
                    </a:ext>
                  </a:extLst>
                </a:gridCol>
                <a:gridCol w="4666890">
                  <a:extLst>
                    <a:ext uri="{9D8B030D-6E8A-4147-A177-3AD203B41FA5}">
                      <a16:colId xmlns:a16="http://schemas.microsoft.com/office/drawing/2014/main" val="1230603513"/>
                    </a:ext>
                  </a:extLst>
                </a:gridCol>
                <a:gridCol w="4992801">
                  <a:extLst>
                    <a:ext uri="{9D8B030D-6E8A-4147-A177-3AD203B41FA5}">
                      <a16:colId xmlns:a16="http://schemas.microsoft.com/office/drawing/2014/main" val="3049944014"/>
                    </a:ext>
                  </a:extLst>
                </a:gridCol>
              </a:tblGrid>
              <a:tr h="383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rPr>
                        <a:t>導入設備機器の</a:t>
                      </a:r>
                      <a:endParaRPr lang="en-US" altLang="ja-JP" sz="1400" kern="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rPr>
                        <a:t>概要</a:t>
                      </a:r>
                      <a:endParaRPr lang="en-US" altLang="ja-JP" sz="1400" kern="100" dirty="0">
                        <a:solidFill>
                          <a:schemeClr val="tx1"/>
                        </a:solidFill>
                      </a:endParaRPr>
                    </a:p>
                    <a:p>
                      <a:endParaRPr kumimoji="1" lang="ja-JP" altLang="en-US" sz="1600" dirty="0">
                        <a:solidFill>
                          <a:schemeClr val="tx1"/>
                        </a:solidFill>
                      </a:endParaRPr>
                    </a:p>
                  </a:txBody>
                  <a:tcPr/>
                </a:tc>
                <a:tc>
                  <a:txBody>
                    <a:bodyPr/>
                    <a:lstStyle/>
                    <a:p>
                      <a:r>
                        <a:rPr kumimoji="1" lang="ja-JP" altLang="en-US" sz="1400" dirty="0">
                          <a:solidFill>
                            <a:srgbClr val="FF0000"/>
                          </a:solidFill>
                        </a:rPr>
                        <a:t>①水電解装置　　性能、導入台数等</a:t>
                      </a:r>
                      <a:endParaRPr kumimoji="1" lang="en-US" altLang="ja-JP" sz="1400" dirty="0">
                        <a:solidFill>
                          <a:srgbClr val="FF0000"/>
                        </a:solidFill>
                      </a:endParaRPr>
                    </a:p>
                    <a:p>
                      <a:r>
                        <a:rPr kumimoji="1" lang="ja-JP" altLang="en-US" sz="1400" dirty="0">
                          <a:solidFill>
                            <a:srgbClr val="FF0000"/>
                          </a:solidFill>
                        </a:rPr>
                        <a:t>②蓄電池　　　　性能、導入台数等</a:t>
                      </a:r>
                      <a:endParaRPr kumimoji="1" lang="en-US" altLang="ja-JP" sz="1400" dirty="0">
                        <a:solidFill>
                          <a:srgbClr val="FF0000"/>
                        </a:solidFill>
                      </a:endParaRPr>
                    </a:p>
                    <a:p>
                      <a:r>
                        <a:rPr kumimoji="1" lang="ja-JP" altLang="en-US" sz="1400" dirty="0">
                          <a:solidFill>
                            <a:srgbClr val="FF0000"/>
                          </a:solidFill>
                        </a:rPr>
                        <a:t>③給水タンク　　性能、導入台数等</a:t>
                      </a:r>
                      <a:endParaRPr kumimoji="1" lang="en-US" altLang="ja-JP" sz="1400" dirty="0">
                        <a:solidFill>
                          <a:srgbClr val="FF0000"/>
                        </a:solidFill>
                      </a:endParaRPr>
                    </a:p>
                    <a:p>
                      <a:r>
                        <a:rPr kumimoji="1" lang="ja-JP" altLang="en-US" sz="1400" dirty="0">
                          <a:solidFill>
                            <a:srgbClr val="FF0000"/>
                          </a:solidFill>
                        </a:rPr>
                        <a:t>④エネルギーマネジメントシステム</a:t>
                      </a:r>
                      <a:endParaRPr kumimoji="1" lang="en-US" altLang="ja-JP" sz="1400" dirty="0">
                        <a:solidFill>
                          <a:srgbClr val="FF0000"/>
                        </a:solidFill>
                      </a:endParaRPr>
                    </a:p>
                  </a:txBody>
                  <a:tcPr/>
                </a:tc>
                <a:tc>
                  <a:txBody>
                    <a:bodyPr/>
                    <a:lstStyle/>
                    <a:p>
                      <a:r>
                        <a:rPr kumimoji="1" lang="ja-JP" altLang="en-US" sz="1400" dirty="0">
                          <a:solidFill>
                            <a:srgbClr val="FF0000"/>
                          </a:solidFill>
                        </a:rPr>
                        <a:t>⑤水素貯蔵タンク　性能、導入台数等</a:t>
                      </a:r>
                      <a:endParaRPr kumimoji="1" lang="en-US" altLang="ja-JP" sz="1400" dirty="0">
                        <a:solidFill>
                          <a:srgbClr val="FF0000"/>
                        </a:solidFill>
                      </a:endParaRPr>
                    </a:p>
                    <a:p>
                      <a:r>
                        <a:rPr kumimoji="1" lang="ja-JP" altLang="en-US" sz="1400" dirty="0">
                          <a:solidFill>
                            <a:srgbClr val="FF0000"/>
                          </a:solidFill>
                        </a:rPr>
                        <a:t>⑥燃料電池　　　　性能、導入台数等</a:t>
                      </a:r>
                      <a:endParaRPr kumimoji="1" lang="en-US" altLang="ja-JP" sz="1400" dirty="0">
                        <a:solidFill>
                          <a:srgbClr val="FF0000"/>
                        </a:solidFill>
                      </a:endParaRPr>
                    </a:p>
                    <a:p>
                      <a:r>
                        <a:rPr kumimoji="1" lang="ja-JP" altLang="en-US" sz="1400" dirty="0">
                          <a:solidFill>
                            <a:srgbClr val="FF0000"/>
                          </a:solidFill>
                        </a:rPr>
                        <a:t>⑦貯湯タンク　　　性能、導入台数等</a:t>
                      </a:r>
                      <a:endParaRPr kumimoji="1" lang="en-US" altLang="ja-JP" sz="1400" dirty="0">
                        <a:solidFill>
                          <a:srgbClr val="FF0000"/>
                        </a:solidFill>
                      </a:endParaRPr>
                    </a:p>
                  </a:txBody>
                  <a:tcPr/>
                </a:tc>
                <a:extLst>
                  <a:ext uri="{0D108BD9-81ED-4DB2-BD59-A6C34878D82A}">
                    <a16:rowId xmlns:a16="http://schemas.microsoft.com/office/drawing/2014/main" val="800764748"/>
                  </a:ext>
                </a:extLst>
              </a:tr>
            </a:tbl>
          </a:graphicData>
        </a:graphic>
      </p:graphicFrame>
      <p:sp>
        <p:nvSpPr>
          <p:cNvPr id="3" name="フローチャート: データ 2">
            <a:extLst>
              <a:ext uri="{FF2B5EF4-FFF2-40B4-BE49-F238E27FC236}">
                <a16:creationId xmlns:a16="http://schemas.microsoft.com/office/drawing/2014/main" id="{153C0AD5-C1E0-45F7-9480-A435B4D46A58}"/>
              </a:ext>
            </a:extLst>
          </p:cNvPr>
          <p:cNvSpPr/>
          <p:nvPr/>
        </p:nvSpPr>
        <p:spPr>
          <a:xfrm>
            <a:off x="2787729" y="3088947"/>
            <a:ext cx="778476" cy="363423"/>
          </a:xfrm>
          <a:prstGeom prst="flowChartInputOutpu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latin typeface="メイリオ" panose="020B0604030504040204" pitchFamily="50" charset="-128"/>
                <a:ea typeface="メイリオ" panose="020B0604030504040204" pitchFamily="50" charset="-128"/>
              </a:rPr>
              <a:t>PV</a:t>
            </a:r>
            <a:endParaRPr kumimoji="1" lang="ja-JP" altLang="en-US" sz="1050" dirty="0">
              <a:latin typeface="メイリオ" panose="020B0604030504040204" pitchFamily="50" charset="-128"/>
              <a:ea typeface="メイリオ" panose="020B0604030504040204" pitchFamily="50" charset="-128"/>
            </a:endParaRPr>
          </a:p>
        </p:txBody>
      </p:sp>
      <p:sp>
        <p:nvSpPr>
          <p:cNvPr id="6" name="矢印: 下 5">
            <a:extLst>
              <a:ext uri="{FF2B5EF4-FFF2-40B4-BE49-F238E27FC236}">
                <a16:creationId xmlns:a16="http://schemas.microsoft.com/office/drawing/2014/main" id="{3433AAA9-05F9-4573-B209-0C6F850C49AC}"/>
              </a:ext>
            </a:extLst>
          </p:cNvPr>
          <p:cNvSpPr/>
          <p:nvPr/>
        </p:nvSpPr>
        <p:spPr>
          <a:xfrm>
            <a:off x="3025815" y="3556653"/>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20AD3B61-3924-4769-966A-51684825FA0B}"/>
              </a:ext>
            </a:extLst>
          </p:cNvPr>
          <p:cNvSpPr/>
          <p:nvPr/>
        </p:nvSpPr>
        <p:spPr>
          <a:xfrm>
            <a:off x="2764262" y="3899150"/>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水電解装置</a:t>
            </a:r>
          </a:p>
        </p:txBody>
      </p:sp>
      <p:sp>
        <p:nvSpPr>
          <p:cNvPr id="14" name="四角形: 角を丸くする 13">
            <a:extLst>
              <a:ext uri="{FF2B5EF4-FFF2-40B4-BE49-F238E27FC236}">
                <a16:creationId xmlns:a16="http://schemas.microsoft.com/office/drawing/2014/main" id="{BCBCDB16-76EE-4B96-A5D1-7C9E9C66293A}"/>
              </a:ext>
            </a:extLst>
          </p:cNvPr>
          <p:cNvSpPr/>
          <p:nvPr/>
        </p:nvSpPr>
        <p:spPr>
          <a:xfrm>
            <a:off x="4231540" y="3894626"/>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蓄電池</a:t>
            </a:r>
            <a:endParaRPr kumimoji="1" lang="ja-JP" altLang="en-US" sz="1050" dirty="0">
              <a:latin typeface="メイリオ" panose="020B0604030504040204" pitchFamily="50" charset="-128"/>
              <a:ea typeface="メイリオ" panose="020B0604030504040204" pitchFamily="50" charset="-128"/>
            </a:endParaRPr>
          </a:p>
        </p:txBody>
      </p:sp>
      <p:sp>
        <p:nvSpPr>
          <p:cNvPr id="16" name="四角形: 角を丸くする 15">
            <a:extLst>
              <a:ext uri="{FF2B5EF4-FFF2-40B4-BE49-F238E27FC236}">
                <a16:creationId xmlns:a16="http://schemas.microsoft.com/office/drawing/2014/main" id="{CB8DC3AF-B327-4EF3-94CF-AD07B2E17091}"/>
              </a:ext>
            </a:extLst>
          </p:cNvPr>
          <p:cNvSpPr/>
          <p:nvPr/>
        </p:nvSpPr>
        <p:spPr>
          <a:xfrm>
            <a:off x="2746902" y="4871407"/>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水素貯蔵タンク</a:t>
            </a:r>
            <a:endParaRPr kumimoji="1" lang="ja-JP" altLang="en-US" sz="1050" dirty="0">
              <a:latin typeface="メイリオ" panose="020B0604030504040204" pitchFamily="50" charset="-128"/>
              <a:ea typeface="メイリオ" panose="020B0604030504040204" pitchFamily="50" charset="-128"/>
            </a:endParaRPr>
          </a:p>
        </p:txBody>
      </p:sp>
      <p:sp>
        <p:nvSpPr>
          <p:cNvPr id="17" name="四角形: 角を丸くする 16">
            <a:extLst>
              <a:ext uri="{FF2B5EF4-FFF2-40B4-BE49-F238E27FC236}">
                <a16:creationId xmlns:a16="http://schemas.microsoft.com/office/drawing/2014/main" id="{030A3EEF-73BE-4C5D-9303-9344836F971F}"/>
              </a:ext>
            </a:extLst>
          </p:cNvPr>
          <p:cNvSpPr/>
          <p:nvPr/>
        </p:nvSpPr>
        <p:spPr>
          <a:xfrm>
            <a:off x="4235351" y="4811761"/>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燃料電池</a:t>
            </a:r>
          </a:p>
        </p:txBody>
      </p:sp>
      <p:sp>
        <p:nvSpPr>
          <p:cNvPr id="18" name="四角形: 角を丸くする 17">
            <a:extLst>
              <a:ext uri="{FF2B5EF4-FFF2-40B4-BE49-F238E27FC236}">
                <a16:creationId xmlns:a16="http://schemas.microsoft.com/office/drawing/2014/main" id="{05B8F2FE-BD39-41F6-A803-4C55965AB1EA}"/>
              </a:ext>
            </a:extLst>
          </p:cNvPr>
          <p:cNvSpPr/>
          <p:nvPr/>
        </p:nvSpPr>
        <p:spPr>
          <a:xfrm>
            <a:off x="4217002" y="5843485"/>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貯湯タンク</a:t>
            </a:r>
          </a:p>
        </p:txBody>
      </p:sp>
      <p:sp>
        <p:nvSpPr>
          <p:cNvPr id="9" name="太陽 8">
            <a:extLst>
              <a:ext uri="{FF2B5EF4-FFF2-40B4-BE49-F238E27FC236}">
                <a16:creationId xmlns:a16="http://schemas.microsoft.com/office/drawing/2014/main" id="{F1E13A4F-3E89-49C9-A9D0-A719DD26C9F5}"/>
              </a:ext>
            </a:extLst>
          </p:cNvPr>
          <p:cNvSpPr/>
          <p:nvPr/>
        </p:nvSpPr>
        <p:spPr>
          <a:xfrm>
            <a:off x="2193177" y="3019755"/>
            <a:ext cx="349800" cy="363423"/>
          </a:xfrm>
          <a:prstGeom prst="sun">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下 18">
            <a:extLst>
              <a:ext uri="{FF2B5EF4-FFF2-40B4-BE49-F238E27FC236}">
                <a16:creationId xmlns:a16="http://schemas.microsoft.com/office/drawing/2014/main" id="{22D9E669-BB4D-4EF2-8FA4-AADEFBAC4322}"/>
              </a:ext>
            </a:extLst>
          </p:cNvPr>
          <p:cNvSpPr/>
          <p:nvPr/>
        </p:nvSpPr>
        <p:spPr>
          <a:xfrm>
            <a:off x="3028420" y="4493449"/>
            <a:ext cx="297091" cy="33471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下 19">
            <a:extLst>
              <a:ext uri="{FF2B5EF4-FFF2-40B4-BE49-F238E27FC236}">
                <a16:creationId xmlns:a16="http://schemas.microsoft.com/office/drawing/2014/main" id="{8D118CCC-2506-41CF-A232-24DFAEE985D7}"/>
              </a:ext>
            </a:extLst>
          </p:cNvPr>
          <p:cNvSpPr/>
          <p:nvPr/>
        </p:nvSpPr>
        <p:spPr>
          <a:xfrm rot="18214948">
            <a:off x="3924752" y="3145205"/>
            <a:ext cx="221547" cy="643414"/>
          </a:xfrm>
          <a:prstGeom prst="downArrow">
            <a:avLst>
              <a:gd name="adj1" fmla="val 50000"/>
              <a:gd name="adj2" fmla="val 5329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006E027-A3CF-40F0-98FF-CAFC0FFE69F9}"/>
              </a:ext>
            </a:extLst>
          </p:cNvPr>
          <p:cNvSpPr txBox="1"/>
          <p:nvPr/>
        </p:nvSpPr>
        <p:spPr>
          <a:xfrm>
            <a:off x="838200" y="2979175"/>
            <a:ext cx="1605600"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記入例</a:t>
            </a:r>
            <a:r>
              <a:rPr kumimoji="1" lang="en-US" altLang="ja-JP" dirty="0">
                <a:solidFill>
                  <a:srgbClr val="FF0000"/>
                </a:solidFill>
              </a:rPr>
              <a:t>〕</a:t>
            </a:r>
            <a:endParaRPr kumimoji="1" lang="ja-JP" altLang="en-US" dirty="0">
              <a:solidFill>
                <a:srgbClr val="FF0000"/>
              </a:solidFill>
            </a:endParaRPr>
          </a:p>
        </p:txBody>
      </p:sp>
      <p:sp>
        <p:nvSpPr>
          <p:cNvPr id="22" name="矢印: 下 21">
            <a:extLst>
              <a:ext uri="{FF2B5EF4-FFF2-40B4-BE49-F238E27FC236}">
                <a16:creationId xmlns:a16="http://schemas.microsoft.com/office/drawing/2014/main" id="{87339945-30A1-4E85-9B00-2FE30A8AA505}"/>
              </a:ext>
            </a:extLst>
          </p:cNvPr>
          <p:cNvSpPr/>
          <p:nvPr/>
        </p:nvSpPr>
        <p:spPr>
          <a:xfrm rot="16200000">
            <a:off x="3884374" y="4977498"/>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下 22">
            <a:extLst>
              <a:ext uri="{FF2B5EF4-FFF2-40B4-BE49-F238E27FC236}">
                <a16:creationId xmlns:a16="http://schemas.microsoft.com/office/drawing/2014/main" id="{F1BDD132-E86E-4DC9-9884-96BA436C9941}"/>
              </a:ext>
            </a:extLst>
          </p:cNvPr>
          <p:cNvSpPr/>
          <p:nvPr/>
        </p:nvSpPr>
        <p:spPr>
          <a:xfrm>
            <a:off x="4519450" y="5499544"/>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下 23">
            <a:extLst>
              <a:ext uri="{FF2B5EF4-FFF2-40B4-BE49-F238E27FC236}">
                <a16:creationId xmlns:a16="http://schemas.microsoft.com/office/drawing/2014/main" id="{E1B9CC79-61D3-407A-92D7-B13BD00EB9E0}"/>
              </a:ext>
            </a:extLst>
          </p:cNvPr>
          <p:cNvSpPr/>
          <p:nvPr/>
        </p:nvSpPr>
        <p:spPr>
          <a:xfrm rot="16200000">
            <a:off x="5641176" y="4680605"/>
            <a:ext cx="302303" cy="90720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四角形: 角を丸くする 41">
            <a:extLst>
              <a:ext uri="{FF2B5EF4-FFF2-40B4-BE49-F238E27FC236}">
                <a16:creationId xmlns:a16="http://schemas.microsoft.com/office/drawing/2014/main" id="{F452CD0B-B303-4E3D-8532-CE20C7064CF2}"/>
              </a:ext>
            </a:extLst>
          </p:cNvPr>
          <p:cNvSpPr/>
          <p:nvPr/>
        </p:nvSpPr>
        <p:spPr>
          <a:xfrm>
            <a:off x="6585977" y="3919927"/>
            <a:ext cx="907200" cy="23218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需要家</a:t>
            </a:r>
            <a:endParaRPr kumimoji="1" lang="ja-JP" altLang="en-US" sz="105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347EAEDB-3DC2-4DAA-BCA6-98DC06F9D248}"/>
              </a:ext>
            </a:extLst>
          </p:cNvPr>
          <p:cNvSpPr txBox="1"/>
          <p:nvPr/>
        </p:nvSpPr>
        <p:spPr>
          <a:xfrm>
            <a:off x="780526" y="775277"/>
            <a:ext cx="10950935"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導入する設備、システムについて記入してください。（適宜文章及び図表化しやもので示してください。</a:t>
            </a:r>
          </a:p>
        </p:txBody>
      </p:sp>
      <p:sp>
        <p:nvSpPr>
          <p:cNvPr id="4" name="テキスト ボックス 3">
            <a:extLst>
              <a:ext uri="{FF2B5EF4-FFF2-40B4-BE49-F238E27FC236}">
                <a16:creationId xmlns:a16="http://schemas.microsoft.com/office/drawing/2014/main" id="{E3D66B97-0DC9-4981-A0F7-64E4075C0875}"/>
              </a:ext>
            </a:extLst>
          </p:cNvPr>
          <p:cNvSpPr txBox="1"/>
          <p:nvPr/>
        </p:nvSpPr>
        <p:spPr>
          <a:xfrm>
            <a:off x="2433831" y="3766162"/>
            <a:ext cx="391160" cy="369332"/>
          </a:xfrm>
          <a:prstGeom prst="rect">
            <a:avLst/>
          </a:prstGeom>
          <a:noFill/>
        </p:spPr>
        <p:txBody>
          <a:bodyPr wrap="square" rtlCol="0">
            <a:spAutoFit/>
          </a:bodyPr>
          <a:lstStyle/>
          <a:p>
            <a:r>
              <a:rPr kumimoji="1" lang="ja-JP" altLang="en-US" dirty="0"/>
              <a:t>①</a:t>
            </a:r>
          </a:p>
        </p:txBody>
      </p:sp>
      <p:sp>
        <p:nvSpPr>
          <p:cNvPr id="46" name="テキスト ボックス 45">
            <a:extLst>
              <a:ext uri="{FF2B5EF4-FFF2-40B4-BE49-F238E27FC236}">
                <a16:creationId xmlns:a16="http://schemas.microsoft.com/office/drawing/2014/main" id="{FE0EA1A8-1C64-46FE-9894-B1B4C6EDF30C}"/>
              </a:ext>
            </a:extLst>
          </p:cNvPr>
          <p:cNvSpPr txBox="1"/>
          <p:nvPr/>
        </p:nvSpPr>
        <p:spPr>
          <a:xfrm>
            <a:off x="3962479" y="3750500"/>
            <a:ext cx="391160" cy="369332"/>
          </a:xfrm>
          <a:prstGeom prst="rect">
            <a:avLst/>
          </a:prstGeom>
          <a:noFill/>
        </p:spPr>
        <p:txBody>
          <a:bodyPr wrap="square" rtlCol="0">
            <a:spAutoFit/>
          </a:bodyPr>
          <a:lstStyle/>
          <a:p>
            <a:r>
              <a:rPr lang="ja-JP" altLang="en-US" dirty="0"/>
              <a:t>②</a:t>
            </a:r>
            <a:endParaRPr kumimoji="1" lang="ja-JP" altLang="en-US" dirty="0"/>
          </a:p>
        </p:txBody>
      </p:sp>
      <p:sp>
        <p:nvSpPr>
          <p:cNvPr id="47" name="テキスト ボックス 46">
            <a:extLst>
              <a:ext uri="{FF2B5EF4-FFF2-40B4-BE49-F238E27FC236}">
                <a16:creationId xmlns:a16="http://schemas.microsoft.com/office/drawing/2014/main" id="{8239E449-A655-452F-8E28-E60A74AAB9FE}"/>
              </a:ext>
            </a:extLst>
          </p:cNvPr>
          <p:cNvSpPr txBox="1"/>
          <p:nvPr/>
        </p:nvSpPr>
        <p:spPr>
          <a:xfrm>
            <a:off x="1073589" y="3766162"/>
            <a:ext cx="328268" cy="369332"/>
          </a:xfrm>
          <a:prstGeom prst="rect">
            <a:avLst/>
          </a:prstGeom>
          <a:noFill/>
        </p:spPr>
        <p:txBody>
          <a:bodyPr wrap="square" rtlCol="0">
            <a:spAutoFit/>
          </a:bodyPr>
          <a:lstStyle/>
          <a:p>
            <a:r>
              <a:rPr kumimoji="1" lang="ja-JP" altLang="en-US" dirty="0"/>
              <a:t>③</a:t>
            </a:r>
          </a:p>
        </p:txBody>
      </p:sp>
      <p:sp>
        <p:nvSpPr>
          <p:cNvPr id="48" name="テキスト ボックス 47">
            <a:extLst>
              <a:ext uri="{FF2B5EF4-FFF2-40B4-BE49-F238E27FC236}">
                <a16:creationId xmlns:a16="http://schemas.microsoft.com/office/drawing/2014/main" id="{3FEFA35A-B075-459A-832A-47D5FB0F04EC}"/>
              </a:ext>
            </a:extLst>
          </p:cNvPr>
          <p:cNvSpPr txBox="1"/>
          <p:nvPr/>
        </p:nvSpPr>
        <p:spPr>
          <a:xfrm>
            <a:off x="2434676" y="4723340"/>
            <a:ext cx="391160" cy="369332"/>
          </a:xfrm>
          <a:prstGeom prst="rect">
            <a:avLst/>
          </a:prstGeom>
          <a:noFill/>
        </p:spPr>
        <p:txBody>
          <a:bodyPr wrap="square" rtlCol="0">
            <a:spAutoFit/>
          </a:bodyPr>
          <a:lstStyle/>
          <a:p>
            <a:r>
              <a:rPr lang="ja-JP" altLang="en-US" dirty="0"/>
              <a:t>⑤</a:t>
            </a:r>
            <a:endParaRPr kumimoji="1" lang="ja-JP" altLang="en-US" dirty="0"/>
          </a:p>
        </p:txBody>
      </p:sp>
      <p:sp>
        <p:nvSpPr>
          <p:cNvPr id="49" name="テキスト ボックス 48">
            <a:extLst>
              <a:ext uri="{FF2B5EF4-FFF2-40B4-BE49-F238E27FC236}">
                <a16:creationId xmlns:a16="http://schemas.microsoft.com/office/drawing/2014/main" id="{D7BDC963-E418-4BA0-9091-4808C412C1E5}"/>
              </a:ext>
            </a:extLst>
          </p:cNvPr>
          <p:cNvSpPr txBox="1"/>
          <p:nvPr/>
        </p:nvSpPr>
        <p:spPr>
          <a:xfrm>
            <a:off x="3946516" y="4656268"/>
            <a:ext cx="391160" cy="369332"/>
          </a:xfrm>
          <a:prstGeom prst="rect">
            <a:avLst/>
          </a:prstGeom>
          <a:noFill/>
        </p:spPr>
        <p:txBody>
          <a:bodyPr wrap="square" rtlCol="0">
            <a:spAutoFit/>
          </a:bodyPr>
          <a:lstStyle/>
          <a:p>
            <a:r>
              <a:rPr kumimoji="1" lang="ja-JP" altLang="en-US" dirty="0"/>
              <a:t>⑥</a:t>
            </a:r>
          </a:p>
        </p:txBody>
      </p:sp>
      <p:sp>
        <p:nvSpPr>
          <p:cNvPr id="8" name="矢印: 折線 7">
            <a:extLst>
              <a:ext uri="{FF2B5EF4-FFF2-40B4-BE49-F238E27FC236}">
                <a16:creationId xmlns:a16="http://schemas.microsoft.com/office/drawing/2014/main" id="{3CE388FC-FE97-42D6-8902-41177BC020E1}"/>
              </a:ext>
            </a:extLst>
          </p:cNvPr>
          <p:cNvSpPr/>
          <p:nvPr/>
        </p:nvSpPr>
        <p:spPr>
          <a:xfrm rot="5400000">
            <a:off x="5050610" y="4332113"/>
            <a:ext cx="733400" cy="418387"/>
          </a:xfrm>
          <a:prstGeom prst="ben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四角形: 角を丸くする 43">
            <a:extLst>
              <a:ext uri="{FF2B5EF4-FFF2-40B4-BE49-F238E27FC236}">
                <a16:creationId xmlns:a16="http://schemas.microsoft.com/office/drawing/2014/main" id="{D42C7CA4-044F-4CDC-A391-B710BB451B5E}"/>
              </a:ext>
            </a:extLst>
          </p:cNvPr>
          <p:cNvSpPr/>
          <p:nvPr/>
        </p:nvSpPr>
        <p:spPr>
          <a:xfrm>
            <a:off x="1401857" y="3889487"/>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給水タンク</a:t>
            </a:r>
            <a:endParaRPr kumimoji="1" lang="ja-JP" altLang="en-US" sz="1050" dirty="0">
              <a:latin typeface="メイリオ" panose="020B0604030504040204" pitchFamily="50" charset="-128"/>
              <a:ea typeface="メイリオ" panose="020B0604030504040204" pitchFamily="50" charset="-128"/>
            </a:endParaRPr>
          </a:p>
        </p:txBody>
      </p:sp>
      <p:sp>
        <p:nvSpPr>
          <p:cNvPr id="30" name="矢印: 下 29">
            <a:extLst>
              <a:ext uri="{FF2B5EF4-FFF2-40B4-BE49-F238E27FC236}">
                <a16:creationId xmlns:a16="http://schemas.microsoft.com/office/drawing/2014/main" id="{8AD81C9C-D03C-492E-8D71-70BF16BB5514}"/>
              </a:ext>
            </a:extLst>
          </p:cNvPr>
          <p:cNvSpPr/>
          <p:nvPr/>
        </p:nvSpPr>
        <p:spPr>
          <a:xfrm rot="16200000">
            <a:off x="2383325" y="4033868"/>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A0C0A179-1235-4444-AE72-2B4AF35B7129}"/>
              </a:ext>
            </a:extLst>
          </p:cNvPr>
          <p:cNvSpPr/>
          <p:nvPr/>
        </p:nvSpPr>
        <p:spPr>
          <a:xfrm>
            <a:off x="1370096" y="4859704"/>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エネルギーマネジメントシステム</a:t>
            </a:r>
          </a:p>
        </p:txBody>
      </p:sp>
      <p:sp>
        <p:nvSpPr>
          <p:cNvPr id="10" name="正方形/長方形 9">
            <a:extLst>
              <a:ext uri="{FF2B5EF4-FFF2-40B4-BE49-F238E27FC236}">
                <a16:creationId xmlns:a16="http://schemas.microsoft.com/office/drawing/2014/main" id="{20A9C97F-8B75-4060-826D-9293A943FBDA}"/>
              </a:ext>
            </a:extLst>
          </p:cNvPr>
          <p:cNvSpPr/>
          <p:nvPr/>
        </p:nvSpPr>
        <p:spPr>
          <a:xfrm>
            <a:off x="1087618" y="3720520"/>
            <a:ext cx="4732737" cy="288600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矢印: 下 32">
            <a:extLst>
              <a:ext uri="{FF2B5EF4-FFF2-40B4-BE49-F238E27FC236}">
                <a16:creationId xmlns:a16="http://schemas.microsoft.com/office/drawing/2014/main" id="{3C4C383D-1015-4932-AF6D-38E1A9DD2786}"/>
              </a:ext>
            </a:extLst>
          </p:cNvPr>
          <p:cNvSpPr/>
          <p:nvPr/>
        </p:nvSpPr>
        <p:spPr>
          <a:xfrm rot="5400000">
            <a:off x="3767192" y="4027743"/>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69BEF13C-0A48-4598-A2B5-A8CAA31C6575}"/>
              </a:ext>
            </a:extLst>
          </p:cNvPr>
          <p:cNvSpPr txBox="1"/>
          <p:nvPr/>
        </p:nvSpPr>
        <p:spPr>
          <a:xfrm>
            <a:off x="1069336" y="4700305"/>
            <a:ext cx="391160" cy="369332"/>
          </a:xfrm>
          <a:prstGeom prst="rect">
            <a:avLst/>
          </a:prstGeom>
          <a:noFill/>
        </p:spPr>
        <p:txBody>
          <a:bodyPr wrap="square" rtlCol="0">
            <a:spAutoFit/>
          </a:bodyPr>
          <a:lstStyle/>
          <a:p>
            <a:r>
              <a:rPr kumimoji="1" lang="ja-JP" altLang="en-US" dirty="0"/>
              <a:t>④</a:t>
            </a:r>
          </a:p>
        </p:txBody>
      </p:sp>
      <p:sp>
        <p:nvSpPr>
          <p:cNvPr id="35" name="テキスト ボックス 34">
            <a:extLst>
              <a:ext uri="{FF2B5EF4-FFF2-40B4-BE49-F238E27FC236}">
                <a16:creationId xmlns:a16="http://schemas.microsoft.com/office/drawing/2014/main" id="{F16F6302-3A47-4F1E-8F3C-C639FBEAFBBA}"/>
              </a:ext>
            </a:extLst>
          </p:cNvPr>
          <p:cNvSpPr txBox="1"/>
          <p:nvPr/>
        </p:nvSpPr>
        <p:spPr>
          <a:xfrm>
            <a:off x="3916242" y="5713229"/>
            <a:ext cx="391160" cy="369332"/>
          </a:xfrm>
          <a:prstGeom prst="rect">
            <a:avLst/>
          </a:prstGeom>
          <a:noFill/>
        </p:spPr>
        <p:txBody>
          <a:bodyPr wrap="square" rtlCol="0">
            <a:spAutoFit/>
          </a:bodyPr>
          <a:lstStyle/>
          <a:p>
            <a:r>
              <a:rPr kumimoji="1" lang="ja-JP" altLang="en-US" dirty="0"/>
              <a:t>⑦</a:t>
            </a:r>
          </a:p>
        </p:txBody>
      </p:sp>
      <p:sp>
        <p:nvSpPr>
          <p:cNvPr id="36" name="矢印: 折線 35">
            <a:extLst>
              <a:ext uri="{FF2B5EF4-FFF2-40B4-BE49-F238E27FC236}">
                <a16:creationId xmlns:a16="http://schemas.microsoft.com/office/drawing/2014/main" id="{3ACBA709-E85F-4312-B87F-A96F5C9A28E8}"/>
              </a:ext>
            </a:extLst>
          </p:cNvPr>
          <p:cNvSpPr/>
          <p:nvPr/>
        </p:nvSpPr>
        <p:spPr>
          <a:xfrm rot="5400000">
            <a:off x="5212113" y="1755269"/>
            <a:ext cx="504604" cy="3421833"/>
          </a:xfrm>
          <a:prstGeom prst="bentArrow">
            <a:avLst>
              <a:gd name="adj1" fmla="val 25000"/>
              <a:gd name="adj2" fmla="val 25566"/>
              <a:gd name="adj3" fmla="val 25000"/>
              <a:gd name="adj4" fmla="val 4375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a:extLst>
              <a:ext uri="{FF2B5EF4-FFF2-40B4-BE49-F238E27FC236}">
                <a16:creationId xmlns:a16="http://schemas.microsoft.com/office/drawing/2014/main" id="{3CC40EA7-9271-41CC-AA4A-FB01A56BC266}"/>
              </a:ext>
            </a:extLst>
          </p:cNvPr>
          <p:cNvSpPr txBox="1"/>
          <p:nvPr/>
        </p:nvSpPr>
        <p:spPr>
          <a:xfrm>
            <a:off x="828231" y="2488811"/>
            <a:ext cx="1996760" cy="369332"/>
          </a:xfrm>
          <a:prstGeom prst="rect">
            <a:avLst/>
          </a:prstGeom>
          <a:noFill/>
        </p:spPr>
        <p:txBody>
          <a:bodyPr wrap="square" rtlCol="0">
            <a:spAutoFit/>
          </a:bodyPr>
          <a:lstStyle/>
          <a:p>
            <a:r>
              <a:rPr kumimoji="1" lang="en-US" altLang="ja-JP" dirty="0"/>
              <a:t>〔</a:t>
            </a:r>
            <a:r>
              <a:rPr lang="ja-JP" altLang="en-US" dirty="0"/>
              <a:t>システム図</a:t>
            </a:r>
            <a:r>
              <a:rPr kumimoji="1" lang="en-US" altLang="ja-JP" dirty="0"/>
              <a:t>〕</a:t>
            </a:r>
            <a:endParaRPr kumimoji="1" lang="ja-JP" altLang="en-US" dirty="0"/>
          </a:p>
        </p:txBody>
      </p:sp>
      <p:sp>
        <p:nvSpPr>
          <p:cNvPr id="11" name="テキスト ボックス 10">
            <a:extLst>
              <a:ext uri="{FF2B5EF4-FFF2-40B4-BE49-F238E27FC236}">
                <a16:creationId xmlns:a16="http://schemas.microsoft.com/office/drawing/2014/main" id="{B38703EB-262D-4AF9-ABEF-F4430541E84E}"/>
              </a:ext>
            </a:extLst>
          </p:cNvPr>
          <p:cNvSpPr txBox="1"/>
          <p:nvPr/>
        </p:nvSpPr>
        <p:spPr>
          <a:xfrm>
            <a:off x="7290524" y="2813000"/>
            <a:ext cx="4350186" cy="523220"/>
          </a:xfrm>
          <a:prstGeom prst="rect">
            <a:avLst/>
          </a:prstGeom>
          <a:noFill/>
        </p:spPr>
        <p:txBody>
          <a:bodyPr wrap="square" rtlCol="0">
            <a:spAutoFit/>
          </a:bodyPr>
          <a:lstStyle/>
          <a:p>
            <a:r>
              <a:rPr kumimoji="1" lang="en-US" altLang="ja-JP" sz="1400" dirty="0">
                <a:solidFill>
                  <a:srgbClr val="FF0000"/>
                </a:solidFill>
                <a:latin typeface="+mj-lt"/>
              </a:rPr>
              <a:t>※</a:t>
            </a:r>
            <a:r>
              <a:rPr kumimoji="1" lang="ja-JP" altLang="en-US" sz="1400" dirty="0">
                <a:solidFill>
                  <a:srgbClr val="FF0000"/>
                </a:solidFill>
                <a:latin typeface="+mj-lt"/>
              </a:rPr>
              <a:t>補助対象以外の設備がある場合は、</a:t>
            </a:r>
            <a:endParaRPr kumimoji="1" lang="en-US" altLang="ja-JP" sz="1400" dirty="0">
              <a:solidFill>
                <a:srgbClr val="FF0000"/>
              </a:solidFill>
              <a:latin typeface="+mj-lt"/>
            </a:endParaRPr>
          </a:p>
          <a:p>
            <a:r>
              <a:rPr kumimoji="1" lang="ja-JP" altLang="en-US" sz="1400" dirty="0">
                <a:solidFill>
                  <a:srgbClr val="FF0000"/>
                </a:solidFill>
                <a:latin typeface="+mj-lt"/>
              </a:rPr>
              <a:t>　対象・対象外がわかるように表示してください。</a:t>
            </a:r>
          </a:p>
        </p:txBody>
      </p:sp>
      <p:sp>
        <p:nvSpPr>
          <p:cNvPr id="38" name="テキスト ボックス 37">
            <a:extLst>
              <a:ext uri="{FF2B5EF4-FFF2-40B4-BE49-F238E27FC236}">
                <a16:creationId xmlns:a16="http://schemas.microsoft.com/office/drawing/2014/main" id="{6F835AD3-0F20-4FEF-BFB3-29D1299FAE9B}"/>
              </a:ext>
            </a:extLst>
          </p:cNvPr>
          <p:cNvSpPr txBox="1"/>
          <p:nvPr/>
        </p:nvSpPr>
        <p:spPr>
          <a:xfrm>
            <a:off x="2741334" y="6285142"/>
            <a:ext cx="1295502" cy="307777"/>
          </a:xfrm>
          <a:prstGeom prst="rect">
            <a:avLst/>
          </a:prstGeom>
          <a:noFill/>
        </p:spPr>
        <p:txBody>
          <a:bodyPr wrap="square" rtlCol="0">
            <a:spAutoFit/>
          </a:bodyPr>
          <a:lstStyle/>
          <a:p>
            <a:r>
              <a:rPr lang="ja-JP" altLang="en-US" sz="1400" dirty="0">
                <a:solidFill>
                  <a:srgbClr val="FF0000"/>
                </a:solidFill>
                <a:latin typeface="+mj-lt"/>
              </a:rPr>
              <a:t>補助対象設備</a:t>
            </a:r>
            <a:endParaRPr kumimoji="1" lang="en-US" altLang="ja-JP" sz="1400" dirty="0">
              <a:solidFill>
                <a:srgbClr val="FF0000"/>
              </a:solidFill>
              <a:latin typeface="+mj-lt"/>
            </a:endParaRPr>
          </a:p>
        </p:txBody>
      </p:sp>
    </p:spTree>
    <p:extLst>
      <p:ext uri="{BB962C8B-B14F-4D97-AF65-F5344CB8AC3E}">
        <p14:creationId xmlns:p14="http://schemas.microsoft.com/office/powerpoint/2010/main" val="338137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069BBD-E859-4846-8836-2398C640888E}"/>
              </a:ext>
            </a:extLst>
          </p:cNvPr>
          <p:cNvSpPr>
            <a:spLocks noGrp="1"/>
          </p:cNvSpPr>
          <p:nvPr>
            <p:ph type="title"/>
          </p:nvPr>
        </p:nvSpPr>
        <p:spPr>
          <a:xfrm>
            <a:off x="838200" y="274473"/>
            <a:ext cx="10515600" cy="419675"/>
          </a:xfrm>
          <a:ln w="25400">
            <a:noFill/>
          </a:ln>
        </p:spPr>
        <p:txBody>
          <a:bodyPr>
            <a:normAutofit/>
          </a:bodyPr>
          <a:lstStyle/>
          <a:p>
            <a:r>
              <a:rPr lang="en-US" altLang="ja-JP" sz="2200" b="1" dirty="0"/>
              <a:t>CO2</a:t>
            </a:r>
            <a:r>
              <a:rPr lang="ja-JP" altLang="en-US" sz="2200" b="1" dirty="0"/>
              <a:t>削減率・コスト（費用対効果）及び事業の実施体制等</a:t>
            </a:r>
          </a:p>
        </p:txBody>
      </p:sp>
      <p:cxnSp>
        <p:nvCxnSpPr>
          <p:cNvPr id="5" name="直線コネクタ 4">
            <a:extLst>
              <a:ext uri="{FF2B5EF4-FFF2-40B4-BE49-F238E27FC236}">
                <a16:creationId xmlns:a16="http://schemas.microsoft.com/office/drawing/2014/main" id="{55D7D46B-131D-43E4-BED8-078D76D66AA0}"/>
              </a:ext>
            </a:extLst>
          </p:cNvPr>
          <p:cNvCxnSpPr/>
          <p:nvPr/>
        </p:nvCxnSpPr>
        <p:spPr>
          <a:xfrm>
            <a:off x="-17585" y="679939"/>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3AD024D-FE1A-4CF9-BE6C-6733B8FC7F3A}"/>
              </a:ext>
            </a:extLst>
          </p:cNvPr>
          <p:cNvSpPr txBox="1"/>
          <p:nvPr/>
        </p:nvSpPr>
        <p:spPr>
          <a:xfrm>
            <a:off x="837000" y="1796092"/>
            <a:ext cx="5181600" cy="369330"/>
          </a:xfrm>
          <a:prstGeom prst="rect">
            <a:avLst/>
          </a:prstGeom>
          <a:solidFill>
            <a:schemeClr val="accent5">
              <a:lumMod val="60000"/>
              <a:lumOff val="40000"/>
            </a:schemeClr>
          </a:solidFill>
        </p:spPr>
        <p:txBody>
          <a:bodyPr wrap="square" rtlCol="0">
            <a:spAutoFit/>
          </a:bodyPr>
          <a:lstStyle/>
          <a:p>
            <a:r>
              <a:rPr kumimoji="1" lang="en-US" altLang="ja-JP" dirty="0"/>
              <a:t>CO2</a:t>
            </a:r>
            <a:r>
              <a:rPr kumimoji="1" lang="ja-JP" altLang="en-US" dirty="0"/>
              <a:t>削減率・コスト</a:t>
            </a:r>
          </a:p>
        </p:txBody>
      </p:sp>
      <p:sp>
        <p:nvSpPr>
          <p:cNvPr id="14" name="テキスト ボックス 13">
            <a:extLst>
              <a:ext uri="{FF2B5EF4-FFF2-40B4-BE49-F238E27FC236}">
                <a16:creationId xmlns:a16="http://schemas.microsoft.com/office/drawing/2014/main" id="{C2F8F4A3-9B79-4F0A-BFAC-946ABD46EAD4}"/>
              </a:ext>
            </a:extLst>
          </p:cNvPr>
          <p:cNvSpPr txBox="1"/>
          <p:nvPr/>
        </p:nvSpPr>
        <p:spPr>
          <a:xfrm>
            <a:off x="837000" y="2552357"/>
            <a:ext cx="5180400" cy="4031873"/>
          </a:xfrm>
          <a:prstGeom prst="rect">
            <a:avLst/>
          </a:prstGeom>
          <a:noFill/>
          <a:ln w="12700">
            <a:solidFill>
              <a:schemeClr val="accent1"/>
            </a:solidFill>
          </a:ln>
        </p:spPr>
        <p:txBody>
          <a:bodyPr wrap="square" rtlCol="0">
            <a:spAutoFit/>
          </a:bodyPr>
          <a:lstStyle/>
          <a:p>
            <a:r>
              <a:rPr lang="ja-JP" altLang="en-US" sz="1600" dirty="0"/>
              <a:t>①</a:t>
            </a:r>
            <a:r>
              <a:rPr kumimoji="1" lang="ja-JP" altLang="en-US" sz="1600" dirty="0"/>
              <a:t>　補助対象経費：</a:t>
            </a:r>
            <a:r>
              <a:rPr kumimoji="1" lang="en-US" altLang="ja-JP" sz="1600" dirty="0"/>
              <a:t> </a:t>
            </a:r>
            <a:r>
              <a:rPr kumimoji="1" lang="en-US" altLang="ja-JP" sz="1600" dirty="0">
                <a:solidFill>
                  <a:srgbClr val="FF0000"/>
                </a:solidFill>
              </a:rPr>
              <a:t>100</a:t>
            </a:r>
            <a:r>
              <a:rPr lang="en-US" altLang="ja-JP" sz="1600" dirty="0">
                <a:solidFill>
                  <a:srgbClr val="FF0000"/>
                </a:solidFill>
              </a:rPr>
              <a:t>,000,000</a:t>
            </a:r>
            <a:r>
              <a:rPr kumimoji="1" lang="ja-JP" altLang="ja-JP" sz="1600" dirty="0">
                <a:solidFill>
                  <a:srgbClr val="FF0000"/>
                </a:solidFill>
              </a:rPr>
              <a:t>円</a:t>
            </a:r>
            <a:endParaRPr kumimoji="1" lang="en-US" altLang="ja-JP" sz="1600" dirty="0">
              <a:solidFill>
                <a:srgbClr val="FF0000"/>
              </a:solidFill>
            </a:endParaRPr>
          </a:p>
          <a:p>
            <a:r>
              <a:rPr lang="ja-JP" altLang="en-US" sz="1600" dirty="0"/>
              <a:t>②</a:t>
            </a:r>
            <a:r>
              <a:rPr kumimoji="1" lang="ja-JP" altLang="en-US" sz="1600" dirty="0"/>
              <a:t>　</a:t>
            </a:r>
            <a:r>
              <a:rPr kumimoji="1" lang="en-US" altLang="ja-JP" sz="1600" dirty="0"/>
              <a:t>CO2</a:t>
            </a:r>
            <a:r>
              <a:rPr kumimoji="1" lang="ja-JP" altLang="en-US" sz="1600" dirty="0"/>
              <a:t>削減量：</a:t>
            </a:r>
            <a:r>
              <a:rPr kumimoji="1" lang="ja-JP" altLang="en-US" sz="1600" dirty="0">
                <a:solidFill>
                  <a:srgbClr val="FF0000"/>
                </a:solidFill>
              </a:rPr>
              <a:t>〇</a:t>
            </a:r>
            <a:r>
              <a:rPr lang="ja-JP" altLang="en-US" sz="1600" dirty="0">
                <a:solidFill>
                  <a:srgbClr val="FF0000"/>
                </a:solidFill>
              </a:rPr>
              <a:t>〇</a:t>
            </a:r>
            <a:r>
              <a:rPr kumimoji="1" lang="en-US" altLang="ja-JP" sz="1600" dirty="0">
                <a:solidFill>
                  <a:srgbClr val="FF0000"/>
                </a:solidFill>
              </a:rPr>
              <a:t>.</a:t>
            </a:r>
            <a:r>
              <a:rPr lang="ja-JP" altLang="en-US" sz="1600" dirty="0">
                <a:solidFill>
                  <a:srgbClr val="FF0000"/>
                </a:solidFill>
              </a:rPr>
              <a:t>〇〇</a:t>
            </a:r>
            <a:r>
              <a:rPr kumimoji="1" lang="en-US" altLang="ja-JP" sz="1600" dirty="0">
                <a:solidFill>
                  <a:srgbClr val="FF0000"/>
                </a:solidFill>
              </a:rPr>
              <a:t>t/</a:t>
            </a:r>
            <a:r>
              <a:rPr kumimoji="1" lang="ja-JP" altLang="en-US" sz="1600" dirty="0">
                <a:solidFill>
                  <a:srgbClr val="FF0000"/>
                </a:solidFill>
              </a:rPr>
              <a:t>年（</a:t>
            </a:r>
            <a:r>
              <a:rPr kumimoji="1" lang="en-US" altLang="ja-JP" sz="1600" dirty="0">
                <a:solidFill>
                  <a:srgbClr val="FF0000"/>
                </a:solidFill>
              </a:rPr>
              <a:t>G-File</a:t>
            </a:r>
            <a:r>
              <a:rPr kumimoji="1" lang="ja-JP" altLang="en-US" sz="1600" dirty="0">
                <a:solidFill>
                  <a:srgbClr val="FF0000"/>
                </a:solidFill>
              </a:rPr>
              <a:t>より）</a:t>
            </a:r>
            <a:endParaRPr kumimoji="1" lang="en-US" altLang="ja-JP" sz="1600" dirty="0">
              <a:solidFill>
                <a:srgbClr val="FF0000"/>
              </a:solidFill>
            </a:endParaRPr>
          </a:p>
          <a:p>
            <a:r>
              <a:rPr lang="ja-JP" altLang="en-US" sz="1600" dirty="0"/>
              <a:t>③　</a:t>
            </a:r>
            <a:r>
              <a:rPr lang="en-US" altLang="ja-JP" sz="1600" dirty="0"/>
              <a:t>CO2</a:t>
            </a:r>
            <a:r>
              <a:rPr lang="ja-JP" altLang="en-US" sz="1600" dirty="0"/>
              <a:t>削減率：</a:t>
            </a:r>
            <a:r>
              <a:rPr lang="ja-JP" altLang="en-US" sz="1600" dirty="0">
                <a:solidFill>
                  <a:srgbClr val="FF0000"/>
                </a:solidFill>
              </a:rPr>
              <a:t>〇〇％</a:t>
            </a:r>
            <a:endParaRPr kumimoji="1" lang="en-US" altLang="ja-JP" sz="1600" dirty="0">
              <a:solidFill>
                <a:srgbClr val="FF0000"/>
              </a:solidFill>
            </a:endParaRPr>
          </a:p>
          <a:p>
            <a:r>
              <a:rPr lang="ja-JP" altLang="en-US" sz="1600" dirty="0"/>
              <a:t>④　総</a:t>
            </a:r>
            <a:r>
              <a:rPr lang="en-US" altLang="ja-JP" sz="1600" dirty="0"/>
              <a:t>CO2</a:t>
            </a:r>
            <a:r>
              <a:rPr lang="ja-JP" altLang="en-US" sz="1600" dirty="0"/>
              <a:t>削減量：</a:t>
            </a:r>
            <a:r>
              <a:rPr lang="ja-JP" altLang="en-US" sz="1600" dirty="0">
                <a:solidFill>
                  <a:srgbClr val="FF0000"/>
                </a:solidFill>
              </a:rPr>
              <a:t>〇〇</a:t>
            </a:r>
            <a:r>
              <a:rPr lang="en-US" altLang="ja-JP" sz="1600" dirty="0">
                <a:solidFill>
                  <a:srgbClr val="FF0000"/>
                </a:solidFill>
              </a:rPr>
              <a:t>tCO2 (</a:t>
            </a:r>
            <a:r>
              <a:rPr lang="ja-JP" altLang="en-US" sz="1600" dirty="0">
                <a:solidFill>
                  <a:srgbClr val="FF0000"/>
                </a:solidFill>
              </a:rPr>
              <a:t>②</a:t>
            </a:r>
            <a:r>
              <a:rPr lang="en-US" altLang="ja-JP" sz="1600" dirty="0">
                <a:solidFill>
                  <a:srgbClr val="FF0000"/>
                </a:solidFill>
              </a:rPr>
              <a:t>×</a:t>
            </a:r>
            <a:r>
              <a:rPr lang="ja-JP" altLang="en-US" sz="1600" dirty="0">
                <a:solidFill>
                  <a:srgbClr val="FF0000"/>
                </a:solidFill>
              </a:rPr>
              <a:t>法定耐用年数〇年</a:t>
            </a:r>
            <a:r>
              <a:rPr lang="en-US" altLang="ja-JP" sz="1600" dirty="0">
                <a:solidFill>
                  <a:srgbClr val="FF0000"/>
                </a:solidFill>
              </a:rPr>
              <a:t>)</a:t>
            </a:r>
          </a:p>
          <a:p>
            <a:r>
              <a:rPr lang="ja-JP" altLang="en-US" sz="1600" dirty="0"/>
              <a:t>⑤　</a:t>
            </a:r>
            <a:r>
              <a:rPr lang="en-US" altLang="ja-JP" sz="1600" dirty="0"/>
              <a:t>CO2</a:t>
            </a:r>
            <a:r>
              <a:rPr lang="ja-JP" altLang="en-US" sz="1600" dirty="0"/>
              <a:t>排出量１</a:t>
            </a:r>
            <a:r>
              <a:rPr lang="en-US" altLang="ja-JP" sz="1600" dirty="0"/>
              <a:t>t</a:t>
            </a:r>
            <a:r>
              <a:rPr lang="ja-JP" altLang="en-US" sz="1600" dirty="0"/>
              <a:t>を削減するために必要なｺｽﾄ</a:t>
            </a:r>
            <a:endParaRPr lang="en-US" altLang="ja-JP" sz="1600" dirty="0"/>
          </a:p>
          <a:p>
            <a:r>
              <a:rPr kumimoji="1" lang="ja-JP" altLang="en-US" sz="1600" dirty="0">
                <a:solidFill>
                  <a:srgbClr val="FF0000"/>
                </a:solidFill>
              </a:rPr>
              <a:t>　　①</a:t>
            </a:r>
            <a:r>
              <a:rPr kumimoji="1" lang="en-US" altLang="ja-JP" sz="1600" dirty="0">
                <a:solidFill>
                  <a:srgbClr val="FF0000"/>
                </a:solidFill>
              </a:rPr>
              <a:t>÷</a:t>
            </a:r>
            <a:r>
              <a:rPr lang="ja-JP" altLang="en-US" sz="1600" dirty="0">
                <a:solidFill>
                  <a:srgbClr val="FF0000"/>
                </a:solidFill>
              </a:rPr>
              <a:t>④</a:t>
            </a:r>
            <a:r>
              <a:rPr kumimoji="1" lang="ja-JP" altLang="en-US" sz="1600" dirty="0">
                <a:solidFill>
                  <a:srgbClr val="FF0000"/>
                </a:solidFill>
              </a:rPr>
              <a:t>≒</a:t>
            </a:r>
            <a:r>
              <a:rPr kumimoji="1" lang="ja-JP" altLang="en-US" sz="1600" b="1" dirty="0">
                <a:solidFill>
                  <a:srgbClr val="FF0000"/>
                </a:solidFill>
              </a:rPr>
              <a:t>〇〇〇〇</a:t>
            </a:r>
            <a:r>
              <a:rPr kumimoji="1" lang="ja-JP" altLang="en-US" sz="1600" dirty="0">
                <a:solidFill>
                  <a:srgbClr val="FF0000"/>
                </a:solidFill>
              </a:rPr>
              <a:t>円</a:t>
            </a:r>
            <a:r>
              <a:rPr kumimoji="1" lang="en-US" altLang="ja-JP" sz="1600" dirty="0">
                <a:solidFill>
                  <a:srgbClr val="FF0000"/>
                </a:solidFill>
              </a:rPr>
              <a:t>/tCO2</a:t>
            </a:r>
          </a:p>
          <a:p>
            <a:endParaRPr lang="en-US" altLang="ja-JP" sz="1600" dirty="0">
              <a:solidFill>
                <a:srgbClr val="FF0000"/>
              </a:solidFill>
            </a:endParaRPr>
          </a:p>
          <a:p>
            <a:r>
              <a:rPr lang="ja-JP" altLang="en-US" sz="1600" dirty="0"/>
              <a:t>〇　完全自立運転可能時間：　</a:t>
            </a:r>
            <a:r>
              <a:rPr lang="ja-JP" altLang="en-US" sz="1600" dirty="0">
                <a:solidFill>
                  <a:srgbClr val="FF0000"/>
                </a:solidFill>
              </a:rPr>
              <a:t>〇〇時間</a:t>
            </a:r>
            <a:endParaRPr lang="en-US" altLang="ja-JP" sz="1600" dirty="0">
              <a:solidFill>
                <a:srgbClr val="FF0000"/>
              </a:solidFill>
            </a:endParaRPr>
          </a:p>
          <a:p>
            <a:endParaRPr lang="en-US" altLang="ja-JP" sz="1600" dirty="0">
              <a:solidFill>
                <a:srgbClr val="FF0000"/>
              </a:solidFill>
            </a:endParaRPr>
          </a:p>
          <a:p>
            <a:r>
              <a:rPr lang="ja-JP" altLang="en-US" sz="1600" dirty="0"/>
              <a:t>〇　再エネ由来水素等のエネルギー活用率</a:t>
            </a:r>
            <a:endParaRPr lang="en-US" altLang="ja-JP" sz="1600" dirty="0"/>
          </a:p>
          <a:p>
            <a:r>
              <a:rPr lang="ja-JP" altLang="en-US" sz="1600" dirty="0">
                <a:solidFill>
                  <a:srgbClr val="FF0000"/>
                </a:solidFill>
              </a:rPr>
              <a:t>　　〇〇　％</a:t>
            </a:r>
            <a:endParaRPr lang="en-US" altLang="ja-JP" sz="1600" dirty="0">
              <a:solidFill>
                <a:srgbClr val="FF0000"/>
              </a:solidFill>
            </a:endParaRPr>
          </a:p>
          <a:p>
            <a:endParaRPr lang="en-US" altLang="ja-JP" sz="1600" dirty="0">
              <a:solidFill>
                <a:srgbClr val="FF0000"/>
              </a:solidFill>
            </a:endParaRPr>
          </a:p>
          <a:p>
            <a:r>
              <a:rPr lang="ja-JP" altLang="en-US" sz="1600" dirty="0">
                <a:solidFill>
                  <a:srgbClr val="FF0000"/>
                </a:solidFill>
              </a:rPr>
              <a:t>　　</a:t>
            </a:r>
            <a:r>
              <a:rPr lang="ja-JP" altLang="en-US" sz="1600" dirty="0"/>
              <a:t>活用率の算定方法を記入してください。</a:t>
            </a:r>
            <a:endParaRPr lang="en-US" altLang="ja-JP" sz="1600" dirty="0"/>
          </a:p>
          <a:p>
            <a:endParaRPr lang="en-US" altLang="ja-JP" sz="1600" dirty="0"/>
          </a:p>
          <a:p>
            <a:r>
              <a:rPr lang="ja-JP" altLang="en-US" sz="1600" dirty="0">
                <a:solidFill>
                  <a:srgbClr val="FF0000"/>
                </a:solidFill>
              </a:rPr>
              <a:t>　　</a:t>
            </a:r>
            <a:endParaRPr lang="en-US" altLang="ja-JP" sz="1600" dirty="0"/>
          </a:p>
          <a:p>
            <a:endParaRPr lang="en-US" altLang="ja-JP" sz="1600" dirty="0"/>
          </a:p>
        </p:txBody>
      </p:sp>
      <p:sp>
        <p:nvSpPr>
          <p:cNvPr id="7" name="テキスト ボックス 6">
            <a:extLst>
              <a:ext uri="{FF2B5EF4-FFF2-40B4-BE49-F238E27FC236}">
                <a16:creationId xmlns:a16="http://schemas.microsoft.com/office/drawing/2014/main" id="{8B0BD419-5641-4FE8-B855-0AFF36D22472}"/>
              </a:ext>
            </a:extLst>
          </p:cNvPr>
          <p:cNvSpPr txBox="1"/>
          <p:nvPr/>
        </p:nvSpPr>
        <p:spPr>
          <a:xfrm>
            <a:off x="6096000" y="1786193"/>
            <a:ext cx="5688861" cy="369330"/>
          </a:xfrm>
          <a:prstGeom prst="rect">
            <a:avLst/>
          </a:prstGeom>
          <a:solidFill>
            <a:schemeClr val="accent5">
              <a:lumMod val="60000"/>
              <a:lumOff val="40000"/>
            </a:schemeClr>
          </a:solidFill>
        </p:spPr>
        <p:txBody>
          <a:bodyPr wrap="square" rtlCol="0">
            <a:spAutoFit/>
          </a:bodyPr>
          <a:lstStyle/>
          <a:p>
            <a:r>
              <a:rPr kumimoji="1" lang="ja-JP" altLang="en-US" dirty="0"/>
              <a:t>事業の実施体制及び設備の保守計画</a:t>
            </a:r>
          </a:p>
        </p:txBody>
      </p:sp>
      <p:sp>
        <p:nvSpPr>
          <p:cNvPr id="3" name="正方形/長方形 2">
            <a:extLst>
              <a:ext uri="{FF2B5EF4-FFF2-40B4-BE49-F238E27FC236}">
                <a16:creationId xmlns:a16="http://schemas.microsoft.com/office/drawing/2014/main" id="{1907486B-2194-4CEB-98D4-10C2EB1ADED9}"/>
              </a:ext>
            </a:extLst>
          </p:cNvPr>
          <p:cNvSpPr/>
          <p:nvPr/>
        </p:nvSpPr>
        <p:spPr>
          <a:xfrm>
            <a:off x="10001344" y="2549492"/>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施工監理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9" name="正方形/長方形 8">
            <a:extLst>
              <a:ext uri="{FF2B5EF4-FFF2-40B4-BE49-F238E27FC236}">
                <a16:creationId xmlns:a16="http://schemas.microsoft.com/office/drawing/2014/main" id="{3F68B2E2-5C71-478A-9601-7AACC7CE6667}"/>
              </a:ext>
            </a:extLst>
          </p:cNvPr>
          <p:cNvSpPr/>
          <p:nvPr/>
        </p:nvSpPr>
        <p:spPr>
          <a:xfrm>
            <a:off x="8063246" y="2552357"/>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rgbClr val="FF0000"/>
                </a:solidFill>
              </a:rPr>
              <a:t>経理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0" name="正方形/長方形 9">
            <a:extLst>
              <a:ext uri="{FF2B5EF4-FFF2-40B4-BE49-F238E27FC236}">
                <a16:creationId xmlns:a16="http://schemas.microsoft.com/office/drawing/2014/main" id="{99E5ADC7-1708-42A4-8488-8A4B15E3841F}"/>
              </a:ext>
            </a:extLst>
          </p:cNvPr>
          <p:cNvSpPr/>
          <p:nvPr/>
        </p:nvSpPr>
        <p:spPr>
          <a:xfrm>
            <a:off x="6140323" y="4453124"/>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rgbClr val="FF0000"/>
                </a:solidFill>
              </a:rPr>
              <a:t>維持</a:t>
            </a:r>
            <a:r>
              <a:rPr kumimoji="1" lang="ja-JP" altLang="en-US" u="sng" dirty="0">
                <a:solidFill>
                  <a:srgbClr val="FF0000"/>
                </a:solidFill>
              </a:rPr>
              <a:t>管理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2" name="正方形/長方形 11">
            <a:extLst>
              <a:ext uri="{FF2B5EF4-FFF2-40B4-BE49-F238E27FC236}">
                <a16:creationId xmlns:a16="http://schemas.microsoft.com/office/drawing/2014/main" id="{75B45A24-2FED-4C34-85C7-925F30FE8530}"/>
              </a:ext>
            </a:extLst>
          </p:cNvPr>
          <p:cNvSpPr/>
          <p:nvPr/>
        </p:nvSpPr>
        <p:spPr>
          <a:xfrm>
            <a:off x="6125148" y="2552357"/>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進捗管理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3" name="正方形/長方形 12">
            <a:extLst>
              <a:ext uri="{FF2B5EF4-FFF2-40B4-BE49-F238E27FC236}">
                <a16:creationId xmlns:a16="http://schemas.microsoft.com/office/drawing/2014/main" id="{6D8A1325-4070-4BAB-8151-54988049487B}"/>
              </a:ext>
            </a:extLst>
          </p:cNvPr>
          <p:cNvSpPr/>
          <p:nvPr/>
        </p:nvSpPr>
        <p:spPr>
          <a:xfrm>
            <a:off x="8063246" y="4453124"/>
            <a:ext cx="3660699" cy="1828797"/>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u="sng" dirty="0">
                <a:solidFill>
                  <a:srgbClr val="FF0000"/>
                </a:solidFill>
              </a:rPr>
              <a:t>保守計画</a:t>
            </a:r>
            <a:endParaRPr kumimoji="1" lang="en-US" altLang="ja-JP" u="sng" dirty="0">
              <a:solidFill>
                <a:srgbClr val="FF0000"/>
              </a:solidFill>
            </a:endParaRPr>
          </a:p>
          <a:p>
            <a:pPr marL="360000"/>
            <a:r>
              <a:rPr lang="ja-JP" altLang="en-US" dirty="0">
                <a:solidFill>
                  <a:srgbClr val="FF0000"/>
                </a:solidFill>
              </a:rPr>
              <a:t>・</a:t>
            </a:r>
            <a:endParaRPr lang="en-US" altLang="ja-JP" dirty="0">
              <a:solidFill>
                <a:srgbClr val="FF0000"/>
              </a:solidFill>
            </a:endParaRPr>
          </a:p>
          <a:p>
            <a:pPr marL="360000"/>
            <a:r>
              <a:rPr kumimoji="1" lang="ja-JP" altLang="en-US" dirty="0">
                <a:solidFill>
                  <a:srgbClr val="FF0000"/>
                </a:solidFill>
              </a:rPr>
              <a:t>・　</a:t>
            </a:r>
            <a:endParaRPr kumimoji="1" lang="en-US" altLang="ja-JP" dirty="0">
              <a:solidFill>
                <a:srgbClr val="FF0000"/>
              </a:solidFill>
            </a:endParaRPr>
          </a:p>
          <a:p>
            <a:pPr marL="360000"/>
            <a:r>
              <a:rPr lang="ja-JP" altLang="en-US" dirty="0">
                <a:solidFill>
                  <a:srgbClr val="FF0000"/>
                </a:solidFill>
              </a:rPr>
              <a:t>・</a:t>
            </a:r>
            <a:endParaRPr kumimoji="1" lang="en-US" altLang="ja-JP" dirty="0">
              <a:solidFill>
                <a:srgbClr val="FF0000"/>
              </a:solidFill>
            </a:endParaRPr>
          </a:p>
        </p:txBody>
      </p:sp>
      <p:sp>
        <p:nvSpPr>
          <p:cNvPr id="15" name="テキスト ボックス 14">
            <a:extLst>
              <a:ext uri="{FF2B5EF4-FFF2-40B4-BE49-F238E27FC236}">
                <a16:creationId xmlns:a16="http://schemas.microsoft.com/office/drawing/2014/main" id="{78193118-9440-4466-843B-5F0C3FC7FCED}"/>
              </a:ext>
            </a:extLst>
          </p:cNvPr>
          <p:cNvSpPr txBox="1"/>
          <p:nvPr/>
        </p:nvSpPr>
        <p:spPr>
          <a:xfrm>
            <a:off x="742662" y="930142"/>
            <a:ext cx="5275938" cy="646331"/>
          </a:xfrm>
          <a:prstGeom prst="rect">
            <a:avLst/>
          </a:prstGeom>
          <a:noFill/>
        </p:spPr>
        <p:txBody>
          <a:bodyPr wrap="square" rtlCol="0">
            <a:spAutoFit/>
          </a:bodyPr>
          <a:lstStyle/>
          <a:p>
            <a:r>
              <a:rPr kumimoji="1" lang="en-US" altLang="ja-JP" dirty="0">
                <a:solidFill>
                  <a:srgbClr val="0070C0"/>
                </a:solidFill>
                <a:latin typeface="メイリオ" panose="020B0604030504040204" pitchFamily="50" charset="-128"/>
                <a:ea typeface="メイリオ" panose="020B0604030504040204" pitchFamily="50" charset="-128"/>
              </a:rPr>
              <a:t>CO2</a:t>
            </a:r>
            <a:r>
              <a:rPr kumimoji="1" lang="ja-JP" altLang="en-US" dirty="0">
                <a:solidFill>
                  <a:srgbClr val="0070C0"/>
                </a:solidFill>
                <a:latin typeface="メイリオ" panose="020B0604030504040204" pitchFamily="50" charset="-128"/>
                <a:ea typeface="メイリオ" panose="020B0604030504040204" pitchFamily="50" charset="-128"/>
              </a:rPr>
              <a:t>削減量、削減率、コスト等について記入してください。</a:t>
            </a:r>
          </a:p>
        </p:txBody>
      </p:sp>
      <p:sp>
        <p:nvSpPr>
          <p:cNvPr id="16" name="テキスト ボックス 15">
            <a:extLst>
              <a:ext uri="{FF2B5EF4-FFF2-40B4-BE49-F238E27FC236}">
                <a16:creationId xmlns:a16="http://schemas.microsoft.com/office/drawing/2014/main" id="{A9AA8EB9-3242-49B3-ACF2-EF44CDC6AF60}"/>
              </a:ext>
            </a:extLst>
          </p:cNvPr>
          <p:cNvSpPr txBox="1"/>
          <p:nvPr/>
        </p:nvSpPr>
        <p:spPr>
          <a:xfrm>
            <a:off x="6095999" y="917005"/>
            <a:ext cx="5627945" cy="923330"/>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事業の施工監理、進捗管理、経理、維持管理等事業遂行に係る体制及び設備の保守計画について記入してください。</a:t>
            </a:r>
          </a:p>
        </p:txBody>
      </p:sp>
      <p:sp>
        <p:nvSpPr>
          <p:cNvPr id="4" name="大かっこ 3">
            <a:extLst>
              <a:ext uri="{FF2B5EF4-FFF2-40B4-BE49-F238E27FC236}">
                <a16:creationId xmlns:a16="http://schemas.microsoft.com/office/drawing/2014/main" id="{509E0B50-9AE2-4A00-8E5B-0956D314DD7F}"/>
              </a:ext>
            </a:extLst>
          </p:cNvPr>
          <p:cNvSpPr/>
          <p:nvPr/>
        </p:nvSpPr>
        <p:spPr>
          <a:xfrm>
            <a:off x="1176981" y="5504582"/>
            <a:ext cx="4452731" cy="878356"/>
          </a:xfrm>
          <a:prstGeom prst="bracketPair">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9097628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TotalTime>
  <Words>551</Words>
  <Application>Microsoft Office PowerPoint</Application>
  <PresentationFormat>ワイド画面</PresentationFormat>
  <Paragraphs>98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游ゴシック</vt:lpstr>
      <vt:lpstr>游ゴシック Light</vt:lpstr>
      <vt:lpstr>Arial</vt:lpstr>
      <vt:lpstr>Office テーマ</vt:lpstr>
      <vt:lpstr>水素を活用した自立・分散型エネルギーシステム構築事業 令和３年度二酸化炭素排出抑制対策事業費等補助金（脱炭素社会構築に向けた再エネ等由来水素活用推進事業）</vt:lpstr>
      <vt:lpstr>導入する設備の概要</vt:lpstr>
      <vt:lpstr>CO2削減率・コスト（費用対効果）及び事業の実施体制等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二酸化炭素排出抑制対策事業費等補助金 （脱炭素社会構築に向けた再エネ等由来水素活用推進事業）</dc:title>
  <dc:creator>近藤 充央</dc:creator>
  <cp:lastModifiedBy>近藤 充央</cp:lastModifiedBy>
  <cp:revision>33</cp:revision>
  <cp:lastPrinted>2021-11-01T07:27:14Z</cp:lastPrinted>
  <dcterms:created xsi:type="dcterms:W3CDTF">2021-08-25T07:11:49Z</dcterms:created>
  <dcterms:modified xsi:type="dcterms:W3CDTF">2021-11-01T08:13:31Z</dcterms:modified>
</cp:coreProperties>
</file>