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4"/>
    <p:sldMasterId id="2147484008" r:id="rId5"/>
  </p:sldMasterIdLst>
  <p:notesMasterIdLst>
    <p:notesMasterId r:id="rId13"/>
  </p:notesMasterIdLst>
  <p:handoutMasterIdLst>
    <p:handoutMasterId r:id="rId14"/>
  </p:handoutMasterIdLst>
  <p:sldIdLst>
    <p:sldId id="268" r:id="rId6"/>
    <p:sldId id="270" r:id="rId7"/>
    <p:sldId id="274" r:id="rId8"/>
    <p:sldId id="273" r:id="rId9"/>
    <p:sldId id="275" r:id="rId10"/>
    <p:sldId id="277" r:id="rId11"/>
    <p:sldId id="276" r:id="rId12"/>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74" d="100"/>
          <a:sy n="74" d="100"/>
        </p:scale>
        <p:origin x="86" y="269"/>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2021/6/25</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2021/6/25</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546443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148404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30932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69089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4073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1782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6/25/2021</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6/25/2021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6/25/2021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6/25/2021</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6/25/2021</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6/25/2021</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6/25/2021</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6/25/2021</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6/25/2021</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6/25/2021</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6/25/2021</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6/25/2021</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6/25/2021</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6/25/2021</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6/25/2021</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6/25/2021</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6/25/2021</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6/25/2021</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6/25/2021</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rtl="0"/>
            <a:r>
              <a:rPr lang="ja-JP" altLang="en-US" sz="5400" dirty="0">
                <a:latin typeface="Meiryo UI" panose="020B0604030504040204" pitchFamily="50" charset="-128"/>
                <a:ea typeface="Meiryo UI" panose="020B0604030504040204" pitchFamily="50" charset="-128"/>
              </a:rPr>
              <a:t>モデル構築支援事業の概要</a:t>
            </a:r>
          </a:p>
        </p:txBody>
      </p:sp>
      <p:sp>
        <p:nvSpPr>
          <p:cNvPr id="3" name="コンテンツ プレースホルダー 2"/>
          <p:cNvSpPr>
            <a:spLocks noGrp="1"/>
          </p:cNvSpPr>
          <p:nvPr>
            <p:ph type="subTitle" idx="1"/>
          </p:nvPr>
        </p:nvSpPr>
        <p:spPr>
          <a:xfrm>
            <a:off x="1522412" y="5029200"/>
            <a:ext cx="10476655" cy="876300"/>
          </a:xfrm>
        </p:spPr>
        <p:txBody>
          <a:bodyPr rtlCol="0">
            <a:normAutofit lnSpcReduction="10000"/>
          </a:bodyPr>
          <a:lstStyle/>
          <a:p>
            <a:pPr rtl="0"/>
            <a:r>
              <a:rPr lang="ja-JP" altLang="en-US" dirty="0">
                <a:solidFill>
                  <a:schemeClr val="tx1"/>
                </a:solidFill>
                <a:latin typeface="Meiryo UI" panose="020B0604030504040204" pitchFamily="50" charset="-128"/>
                <a:ea typeface="Meiryo UI" panose="020B0604030504040204" pitchFamily="50" charset="-128"/>
              </a:rPr>
              <a:t>プロジェクト名： </a:t>
            </a:r>
            <a:endParaRPr lang="en-US" altLang="ja-JP" dirty="0">
              <a:solidFill>
                <a:schemeClr val="tx1"/>
              </a:solidFill>
              <a:latin typeface="Meiryo UI" panose="020B0604030504040204" pitchFamily="50" charset="-128"/>
              <a:ea typeface="Meiryo UI" panose="020B0604030504040204" pitchFamily="50" charset="-128"/>
            </a:endParaRPr>
          </a:p>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
        <p:nvSpPr>
          <p:cNvPr id="4" name="テキスト ボックス 3"/>
          <p:cNvSpPr txBox="1"/>
          <p:nvPr/>
        </p:nvSpPr>
        <p:spPr>
          <a:xfrm>
            <a:off x="189756" y="672661"/>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1424743" y="3238500"/>
            <a:ext cx="8424937" cy="369332"/>
          </a:xfrm>
          <a:prstGeom prst="rect">
            <a:avLst/>
          </a:prstGeom>
          <a:noFill/>
          <a:ln>
            <a:noFill/>
          </a:ln>
        </p:spPr>
        <p:txBody>
          <a:bodyPr wrap="square" rtlCol="0" anchor="ctr" anchorCtr="1">
            <a:spAutoFit/>
          </a:bodyPr>
          <a:lstStyle/>
          <a:p>
            <a:r>
              <a:rPr kumimoji="1" lang="ja-JP" altLang="en-US" dirty="0">
                <a:solidFill>
                  <a:schemeClr val="bg1"/>
                </a:solidFill>
              </a:rPr>
              <a:t>配送拠点等エネルギーステーション化による地域貢献型脱炭素物流構築事業</a:t>
            </a: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4438228" y="568681"/>
            <a:ext cx="7211652" cy="1357954"/>
          </a:xfrm>
          <a:prstGeom prst="rect">
            <a:avLst/>
          </a:prstGeom>
          <a:solidFill>
            <a:schemeClr val="accent6">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p>
          <a:p>
            <a:pPr eaLnBrk="1" fontAlgn="auto" hangingPunct="1">
              <a:spcBef>
                <a:spcPts val="0"/>
              </a:spcBef>
              <a:spcAft>
                <a:spcPts val="0"/>
              </a:spcAft>
              <a:defRPr/>
            </a:pPr>
            <a:r>
              <a:rPr lang="ja-JP" altLang="en-US" dirty="0">
                <a:solidFill>
                  <a:srgbClr val="FF0000"/>
                </a:solidFill>
              </a:rPr>
              <a:t>　</a:t>
            </a:r>
            <a:r>
              <a:rPr lang="en-US" altLang="ja-JP" dirty="0">
                <a:solidFill>
                  <a:srgbClr val="FF0000"/>
                </a:solidFill>
              </a:rPr>
              <a:t>※</a:t>
            </a:r>
            <a:r>
              <a:rPr lang="ja-JP" altLang="en-US" dirty="0">
                <a:solidFill>
                  <a:srgbClr val="FF0000"/>
                </a:solidFill>
              </a:rPr>
              <a:t>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等、「赤字の部分」、「青字」は、削除して</a:t>
            </a:r>
            <a:endParaRPr lang="en-US" altLang="ja-JP" dirty="0">
              <a:solidFill>
                <a:srgbClr val="FF0000"/>
              </a:solidFill>
            </a:endParaRPr>
          </a:p>
          <a:p>
            <a:pPr eaLnBrk="1" fontAlgn="auto" hangingPunct="1">
              <a:spcBef>
                <a:spcPts val="0"/>
              </a:spcBef>
              <a:spcAft>
                <a:spcPts val="0"/>
              </a:spcAft>
              <a:defRPr/>
            </a:pPr>
            <a:r>
              <a:rPr lang="ja-JP" altLang="en-US" dirty="0">
                <a:solidFill>
                  <a:srgbClr val="FF0000"/>
                </a:solidFill>
              </a:rPr>
              <a:t>　　　使用し、ご提出ください。</a:t>
            </a:r>
            <a:endParaRPr lang="en-US" altLang="ja-JP" dirty="0">
              <a:solidFill>
                <a:srgbClr val="FF0000"/>
              </a:solidFill>
            </a:endParaRP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①　事業実施場所の現状と事業の概要</a:t>
            </a:r>
          </a:p>
        </p:txBody>
      </p:sp>
      <p:sp>
        <p:nvSpPr>
          <p:cNvPr id="6" name="コンテンツ プレースホルダー 5"/>
          <p:cNvSpPr>
            <a:spLocks noGrp="1"/>
          </p:cNvSpPr>
          <p:nvPr>
            <p:ph sz="half" idx="2"/>
          </p:nvPr>
        </p:nvSpPr>
        <p:spPr>
          <a:xfrm>
            <a:off x="1096993" y="2022196"/>
            <a:ext cx="10055781" cy="4071100"/>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事業実施場所（物流・配送拠点等）の現状について記入してください。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　</a:t>
            </a:r>
            <a:r>
              <a:rPr lang="ja-JP" altLang="en-US" sz="1800" dirty="0">
                <a:solidFill>
                  <a:srgbClr val="0070C0"/>
                </a:solidFill>
                <a:latin typeface="Meiryo UI" panose="020B0604030504040204" pitchFamily="50" charset="-128"/>
                <a:ea typeface="Meiryo UI" panose="020B0604030504040204" pitchFamily="50" charset="-128"/>
              </a:rPr>
              <a:t>１）保有車両の内訳</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　２）稼働状況</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　３）対象車両やその台数　　　等</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dirty="0">
                <a:solidFill>
                  <a:srgbClr val="0070C0"/>
                </a:solidFill>
                <a:latin typeface="Meiryo UI" panose="020B0604030504040204" pitchFamily="50" charset="-128"/>
                <a:ea typeface="Meiryo UI" panose="020B0604030504040204" pitchFamily="50" charset="-128"/>
              </a:rPr>
              <a:t>事業の概要について記入してください。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10"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②　再生可能エネルギーの導入及び活用方法</a:t>
            </a:r>
          </a:p>
        </p:txBody>
      </p:sp>
      <p:sp>
        <p:nvSpPr>
          <p:cNvPr id="6" name="コンテンツ プレースホルダー 5"/>
          <p:cNvSpPr>
            <a:spLocks noGrp="1"/>
          </p:cNvSpPr>
          <p:nvPr>
            <p:ph idx="1"/>
          </p:nvPr>
        </p:nvSpPr>
        <p:spPr>
          <a:xfrm>
            <a:off x="1197868" y="1907332"/>
            <a:ext cx="10055781" cy="4023360"/>
          </a:xfrm>
          <a:solidFill>
            <a:schemeClr val="bg1"/>
          </a:solidFill>
        </p:spPr>
        <p:txBody>
          <a:bodyPr>
            <a:normAutofit fontScale="92500" lnSpcReduction="10000"/>
          </a:bodyPr>
          <a:lstStyle/>
          <a:p>
            <a:pPr marL="0" indent="0">
              <a:buNone/>
            </a:pPr>
            <a:r>
              <a:rPr lang="ja-JP" altLang="en-US" sz="2200" dirty="0">
                <a:solidFill>
                  <a:srgbClr val="0070C0"/>
                </a:solidFill>
                <a:latin typeface="Meiryo UI" panose="020B0604030504040204" pitchFamily="50" charset="-128"/>
                <a:ea typeface="Meiryo UI" panose="020B0604030504040204" pitchFamily="50" charset="-128"/>
              </a:rPr>
              <a:t>平常時及び災害時の再生可能エネルギーの利活用方法について下記内容を含めて記入してください。</a:t>
            </a:r>
            <a:endParaRPr lang="en-US" altLang="ja-JP" sz="2200"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dirty="0">
                <a:solidFill>
                  <a:srgbClr val="0070C0"/>
                </a:solidFill>
                <a:latin typeface="Meiryo UI" panose="020B0604030504040204" pitchFamily="50" charset="-128"/>
                <a:ea typeface="Meiryo UI" panose="020B0604030504040204" pitchFamily="50" charset="-128"/>
              </a:rPr>
              <a:t>１）再生可能エネルギーの種類</a:t>
            </a:r>
            <a:endParaRPr lang="en-US" altLang="ja-JP"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dirty="0">
                <a:solidFill>
                  <a:srgbClr val="0070C0"/>
                </a:solidFill>
                <a:latin typeface="Meiryo UI" panose="020B0604030504040204" pitchFamily="50" charset="-128"/>
                <a:ea typeface="Meiryo UI" panose="020B0604030504040204" pitchFamily="50" charset="-128"/>
              </a:rPr>
              <a:t>２）発電電力量（</a:t>
            </a:r>
            <a:r>
              <a:rPr lang="en-US" altLang="ja-JP" dirty="0">
                <a:solidFill>
                  <a:srgbClr val="0070C0"/>
                </a:solidFill>
                <a:latin typeface="Meiryo UI" panose="020B0604030504040204" pitchFamily="50" charset="-128"/>
                <a:ea typeface="Meiryo UI" panose="020B0604030504040204" pitchFamily="50" charset="-128"/>
              </a:rPr>
              <a:t>kWh</a:t>
            </a:r>
            <a:r>
              <a:rPr lang="ja-JP" altLang="en-US" dirty="0">
                <a:solidFill>
                  <a:srgbClr val="0070C0"/>
                </a:solidFill>
                <a:latin typeface="Meiryo UI" panose="020B0604030504040204" pitchFamily="50" charset="-128"/>
                <a:ea typeface="Meiryo UI" panose="020B0604030504040204" pitchFamily="50" charset="-128"/>
              </a:rPr>
              <a:t>）　</a:t>
            </a:r>
            <a:endParaRPr lang="en-US" altLang="ja-JP"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dirty="0">
                <a:solidFill>
                  <a:srgbClr val="0070C0"/>
                </a:solidFill>
                <a:latin typeface="Meiryo UI" panose="020B0604030504040204" pitchFamily="50" charset="-128"/>
                <a:ea typeface="Meiryo UI" panose="020B0604030504040204" pitchFamily="50" charset="-128"/>
              </a:rPr>
              <a:t>３）導入・活用方法</a:t>
            </a:r>
            <a:endParaRPr lang="en-US" altLang="ja-JP"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dirty="0">
                <a:solidFill>
                  <a:srgbClr val="0070C0"/>
                </a:solidFill>
                <a:latin typeface="Meiryo UI" panose="020B0604030504040204" pitchFamily="50" charset="-128"/>
                <a:ea typeface="Meiryo UI" panose="020B0604030504040204" pitchFamily="50" charset="-128"/>
              </a:rPr>
              <a:t>　　　自家発電設備（新設・既設）・再エネ電力メニューの購入・再エネ電力証書の購入</a:t>
            </a:r>
            <a:endParaRPr lang="en-US" altLang="ja-JP" dirty="0">
              <a:solidFill>
                <a:srgbClr val="0070C0"/>
              </a:solidFill>
              <a:latin typeface="Meiryo UI" panose="020B0604030504040204" pitchFamily="50" charset="-128"/>
              <a:ea typeface="Meiryo UI" panose="020B0604030504040204" pitchFamily="50" charset="-128"/>
            </a:endParaRPr>
          </a:p>
          <a:p>
            <a:pPr marL="0" indent="0">
              <a:lnSpc>
                <a:spcPct val="110000"/>
              </a:lnSpc>
              <a:buNone/>
            </a:pPr>
            <a:r>
              <a:rPr lang="ja-JP" altLang="en-US" dirty="0">
                <a:solidFill>
                  <a:srgbClr val="0070C0"/>
                </a:solidFill>
                <a:latin typeface="Meiryo UI" panose="020B0604030504040204" pitchFamily="50" charset="-128"/>
                <a:ea typeface="Meiryo UI" panose="020B0604030504040204" pitchFamily="50" charset="-128"/>
              </a:rPr>
              <a:t>４）再生可能エネルギー活用率（</a:t>
            </a:r>
            <a:r>
              <a:rPr lang="en-US" altLang="ja-JP" dirty="0">
                <a:solidFill>
                  <a:srgbClr val="0070C0"/>
                </a:solidFill>
                <a:latin typeface="Meiryo UI" panose="020B0604030504040204" pitchFamily="50" charset="-128"/>
                <a:ea typeface="Meiryo UI" panose="020B0604030504040204" pitchFamily="50" charset="-128"/>
              </a:rPr>
              <a:t>※</a:t>
            </a:r>
            <a:r>
              <a:rPr lang="ja-JP" altLang="en-US" dirty="0">
                <a:solidFill>
                  <a:srgbClr val="0070C0"/>
                </a:solidFill>
                <a:latin typeface="Meiryo UI" panose="020B0604030504040204" pitchFamily="50" charset="-128"/>
                <a:ea typeface="Meiryo UI" panose="020B0604030504040204" pitchFamily="50" charset="-128"/>
              </a:rPr>
              <a:t>）とその算出根拠　　　等</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700" dirty="0">
                <a:solidFill>
                  <a:srgbClr val="0070C0"/>
                </a:solidFill>
                <a:latin typeface="Meiryo UI" panose="020B0604030504040204" pitchFamily="50" charset="-128"/>
                <a:ea typeface="Meiryo UI" panose="020B0604030504040204" pitchFamily="50" charset="-128"/>
              </a:rPr>
              <a:t>　　（</a:t>
            </a:r>
            <a:r>
              <a:rPr lang="en-US" altLang="ja-JP" sz="1700" dirty="0">
                <a:solidFill>
                  <a:srgbClr val="0070C0"/>
                </a:solidFill>
                <a:latin typeface="Meiryo UI" panose="020B0604030504040204" pitchFamily="50" charset="-128"/>
                <a:ea typeface="Meiryo UI" panose="020B0604030504040204" pitchFamily="50" charset="-128"/>
              </a:rPr>
              <a:t>※</a:t>
            </a:r>
            <a:r>
              <a:rPr lang="ja-JP" altLang="en-US" sz="1700" dirty="0">
                <a:solidFill>
                  <a:srgbClr val="0070C0"/>
                </a:solidFill>
                <a:latin typeface="Meiryo UI" panose="020B0604030504040204" pitchFamily="50" charset="-128"/>
                <a:ea typeface="Meiryo UI" panose="020B0604030504040204" pitchFamily="50" charset="-128"/>
              </a:rPr>
              <a:t>）</a:t>
            </a:r>
            <a:r>
              <a:rPr lang="ja-JP" altLang="ja-JP" sz="1700" dirty="0">
                <a:solidFill>
                  <a:srgbClr val="0070C0"/>
                </a:solidFill>
                <a:latin typeface="Meiryo UI" panose="020B0604030504040204" pitchFamily="50" charset="-128"/>
                <a:ea typeface="Meiryo UI" panose="020B0604030504040204" pitchFamily="50" charset="-128"/>
              </a:rPr>
              <a:t>バッテリーステーションで使用する総電力量に占める再生可能エネルギー由来の電力量の割合（％）</a:t>
            </a:r>
            <a:endParaRPr lang="en-US" altLang="ja-JP" sz="17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9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9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351692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1</a:t>
            </a:r>
            <a:r>
              <a:rPr lang="ja-JP" altLang="en-US" sz="3200" dirty="0">
                <a:solidFill>
                  <a:schemeClr val="tx1"/>
                </a:solidFill>
                <a:latin typeface="Meiryo UI" panose="020B0604030504040204" pitchFamily="50" charset="-128"/>
                <a:ea typeface="Meiryo UI" panose="020B0604030504040204" pitchFamily="50" charset="-128"/>
              </a:rPr>
              <a:t>　導入設備の内容と平常時の運用方法</a:t>
            </a:r>
          </a:p>
        </p:txBody>
      </p:sp>
      <p:sp>
        <p:nvSpPr>
          <p:cNvPr id="6" name="コンテンツ プレースホルダー 5"/>
          <p:cNvSpPr>
            <a:spLocks noGrp="1"/>
          </p:cNvSpPr>
          <p:nvPr>
            <p:ph idx="1"/>
          </p:nvPr>
        </p:nvSpPr>
        <p:spPr>
          <a:xfrm>
            <a:off x="1096994" y="1845734"/>
            <a:ext cx="10055781" cy="4175554"/>
          </a:xfrm>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導入する補助対象設備の内容（車両の内訳や台数、交換バッテリーの数量など）と</a:t>
            </a:r>
            <a:r>
              <a:rPr lang="ja-JP" altLang="en-US" u="sng" dirty="0">
                <a:solidFill>
                  <a:srgbClr val="0070C0"/>
                </a:solidFill>
                <a:latin typeface="Meiryo UI" panose="020B0604030504040204" pitchFamily="50" charset="-128"/>
                <a:ea typeface="Meiryo UI" panose="020B0604030504040204" pitchFamily="50" charset="-128"/>
              </a:rPr>
              <a:t>平常時における活用・運用方法</a:t>
            </a:r>
            <a:r>
              <a:rPr lang="ja-JP" altLang="en-US" dirty="0">
                <a:solidFill>
                  <a:srgbClr val="0070C0"/>
                </a:solidFill>
                <a:latin typeface="Meiryo UI" panose="020B0604030504040204" pitchFamily="50" charset="-128"/>
                <a:ea typeface="Meiryo UI" panose="020B0604030504040204" pitchFamily="50" charset="-128"/>
              </a:rPr>
              <a:t>について</a:t>
            </a:r>
            <a:r>
              <a:rPr lang="ja-JP" altLang="en-US" noProof="1">
                <a:solidFill>
                  <a:srgbClr val="0070C0"/>
                </a:solidFill>
                <a:latin typeface="Meiryo UI" panose="020B0604030504040204" pitchFamily="50" charset="-128"/>
                <a:ea typeface="Meiryo UI" panose="020B0604030504040204" pitchFamily="50" charset="-128"/>
              </a:rPr>
              <a:t>記入してください。</a:t>
            </a:r>
            <a:endParaRPr lang="en-US" altLang="ja-JP" noProof="1">
              <a:solidFill>
                <a:srgbClr val="0070C0"/>
              </a:solidFill>
              <a:latin typeface="Meiryo UI" panose="020B0604030504040204" pitchFamily="50" charset="-128"/>
              <a:ea typeface="Meiryo UI" panose="020B0604030504040204" pitchFamily="50" charset="-128"/>
            </a:endParaRPr>
          </a:p>
          <a:p>
            <a:pPr marL="0" indent="0">
              <a:lnSpc>
                <a:spcPct val="100000"/>
              </a:lnSpc>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661233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③</a:t>
            </a:r>
            <a:r>
              <a:rPr lang="ja-JP" altLang="en-US" sz="2400" dirty="0">
                <a:solidFill>
                  <a:schemeClr val="tx1"/>
                </a:solidFill>
                <a:latin typeface="Meiryo UI" panose="020B0604030504040204" pitchFamily="50" charset="-128"/>
                <a:ea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rPr>
              <a:t>2</a:t>
            </a:r>
            <a:r>
              <a:rPr lang="ja-JP" altLang="en-US" sz="3200" dirty="0">
                <a:solidFill>
                  <a:schemeClr val="tx1"/>
                </a:solidFill>
                <a:latin typeface="Meiryo UI" panose="020B0604030504040204" pitchFamily="50" charset="-128"/>
                <a:ea typeface="Meiryo UI" panose="020B0604030504040204" pitchFamily="50" charset="-128"/>
              </a:rPr>
              <a:t>　導入設備の災害時の運用方法</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導入する補助対象設備（車両、バッテリー等）の</a:t>
            </a:r>
            <a:r>
              <a:rPr lang="ja-JP" altLang="en-US" u="sng" dirty="0">
                <a:solidFill>
                  <a:srgbClr val="0070C0"/>
                </a:solidFill>
                <a:latin typeface="Meiryo UI" panose="020B0604030504040204" pitchFamily="50" charset="-128"/>
                <a:ea typeface="Meiryo UI" panose="020B0604030504040204" pitchFamily="50" charset="-128"/>
              </a:rPr>
              <a:t>災害時における活用・運用方法</a:t>
            </a:r>
            <a:r>
              <a:rPr lang="ja-JP" altLang="en-US" dirty="0">
                <a:solidFill>
                  <a:srgbClr val="0070C0"/>
                </a:solidFill>
                <a:latin typeface="Meiryo UI" panose="020B0604030504040204" pitchFamily="50" charset="-128"/>
                <a:ea typeface="Meiryo UI" panose="020B0604030504040204" pitchFamily="50" charset="-128"/>
              </a:rPr>
              <a:t>について記入してください。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326850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④　災害時における地域貢献としての役割</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dirty="0">
                <a:solidFill>
                  <a:srgbClr val="0070C0"/>
                </a:solidFill>
                <a:latin typeface="Meiryo UI" panose="020B0604030504040204" pitchFamily="50" charset="-128"/>
                <a:ea typeface="Meiryo UI" panose="020B0604030504040204" pitchFamily="50" charset="-128"/>
              </a:rPr>
              <a:t>災害発生時に当該施設（物流・配送拠点等）が地域貢献としてどのような機能・役割を担う予定か記入してください。</a:t>
            </a: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r>
              <a:rPr lang="ja-JP" altLang="en-US" u="sng" dirty="0">
                <a:solidFill>
                  <a:srgbClr val="0070C0"/>
                </a:solidFill>
                <a:latin typeface="Meiryo UI" panose="020B0604030504040204" pitchFamily="50" charset="-128"/>
                <a:ea typeface="Meiryo UI" panose="020B0604030504040204" pitchFamily="50" charset="-128"/>
              </a:rPr>
              <a:t>また、現時点で記載が難しい場合は、将来の検討の可能性について記入してください。</a:t>
            </a:r>
            <a:endParaRPr lang="en-US" altLang="ja-JP"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noProof="1">
              <a:solidFill>
                <a:schemeClr val="accent6">
                  <a:lumMod val="50000"/>
                </a:schemeClr>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416772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r>
              <a:rPr lang="ja-JP" altLang="en-US" sz="3200" dirty="0">
                <a:solidFill>
                  <a:schemeClr val="tx1"/>
                </a:solidFill>
                <a:latin typeface="Meiryo UI" panose="020B0604030504040204" pitchFamily="50" charset="-128"/>
                <a:ea typeface="Meiryo UI" panose="020B0604030504040204" pitchFamily="50" charset="-128"/>
              </a:rPr>
              <a:t>⑤　通信機器等を用いたシステム導入について</a:t>
            </a:r>
          </a:p>
        </p:txBody>
      </p:sp>
      <p:sp>
        <p:nvSpPr>
          <p:cNvPr id="6" name="コンテンツ プレースホルダー 5"/>
          <p:cNvSpPr>
            <a:spLocks noGrp="1"/>
          </p:cNvSpPr>
          <p:nvPr>
            <p:ph idx="1"/>
          </p:nvPr>
        </p:nvSpPr>
        <p:spPr>
          <a:solidFill>
            <a:schemeClr val="bg1"/>
          </a:solidFill>
        </p:spPr>
        <p:txBody>
          <a:bodyPr>
            <a:normAutofit/>
          </a:bodyPr>
          <a:lstStyle/>
          <a:p>
            <a:pPr marL="0" indent="0">
              <a:buNone/>
            </a:pPr>
            <a:r>
              <a:rPr lang="ja-JP" altLang="en-US" sz="2000" dirty="0">
                <a:solidFill>
                  <a:srgbClr val="0070C0"/>
                </a:solidFill>
                <a:latin typeface="Meiryo UI" panose="020B0604030504040204" pitchFamily="50" charset="-128"/>
                <a:ea typeface="Meiryo UI" panose="020B0604030504040204" pitchFamily="50" charset="-128"/>
              </a:rPr>
              <a:t>通信機器等を用いて物流・配送車両と通信を行い、必要な情報を収集分析することでバッテリーステーションの充放電を制御することが可能なシステムを導入する場合はその活用方法について記入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2000" u="sng" dirty="0">
                <a:solidFill>
                  <a:srgbClr val="0070C0"/>
                </a:solidFill>
                <a:latin typeface="Meiryo UI" panose="020B0604030504040204" pitchFamily="50" charset="-128"/>
                <a:ea typeface="Meiryo UI" panose="020B0604030504040204" pitchFamily="50" charset="-128"/>
              </a:rPr>
              <a:t>該当がない場合はその旨を記入してください。</a:t>
            </a:r>
            <a:endParaRPr lang="en-US" altLang="ja-JP" sz="2000" u="sng"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2000" dirty="0">
              <a:solidFill>
                <a:srgbClr val="0070C0"/>
              </a:solidFill>
              <a:latin typeface="Meiryo UI" panose="020B0604030504040204" pitchFamily="50" charset="-128"/>
              <a:ea typeface="Meiryo UI" panose="020B0604030504040204" pitchFamily="50" charset="-128"/>
            </a:endParaRPr>
          </a:p>
          <a:p>
            <a:pPr marL="0" indent="0">
              <a:buNone/>
            </a:pPr>
            <a:r>
              <a:rPr lang="ja-JP" altLang="en-US" sz="1800" dirty="0">
                <a:solidFill>
                  <a:srgbClr val="0070C0"/>
                </a:solidFill>
                <a:latin typeface="Meiryo UI" panose="020B0604030504040204" pitchFamily="50" charset="-128"/>
                <a:ea typeface="Meiryo UI" panose="020B0604030504040204" pitchFamily="50" charset="-128"/>
              </a:rPr>
              <a:t>＊適宜文章及び図表化したもので示してください。</a:t>
            </a:r>
            <a:endParaRPr lang="en-US" altLang="ja-JP" sz="1800"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sz="1800" dirty="0">
              <a:solidFill>
                <a:srgbClr val="0070C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9355" y="116633"/>
            <a:ext cx="3274777" cy="400110"/>
          </a:xfrm>
          <a:prstGeom prst="rect">
            <a:avLst/>
          </a:prstGeom>
          <a:noFill/>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モデル構築支援事業詳細</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8"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noProof="0" dirty="0">
                <a:latin typeface="Meiryo UI" panose="020B0604030504040204" pitchFamily="50" charset="-128"/>
                <a:ea typeface="Meiryo UI" panose="020B0604030504040204" pitchFamily="50" charset="-128"/>
              </a:rPr>
              <a:t>年度二酸化炭素排出抑制対策事業費等補助金　バッテリー交換式</a:t>
            </a:r>
            <a:r>
              <a:rPr lang="en-US" altLang="ja-JP" sz="1400" noProof="0" dirty="0">
                <a:latin typeface="Meiryo UI" panose="020B0604030504040204" pitchFamily="50" charset="-128"/>
                <a:ea typeface="Meiryo UI" panose="020B0604030504040204" pitchFamily="50" charset="-128"/>
              </a:rPr>
              <a:t>EV</a:t>
            </a:r>
            <a:r>
              <a:rPr lang="ja-JP" altLang="en-US" sz="1400" noProof="0" dirty="0">
                <a:latin typeface="Meiryo UI" panose="020B0604030504040204" pitchFamily="50" charset="-128"/>
                <a:ea typeface="Meiryo UI" panose="020B0604030504040204" pitchFamily="50" charset="-128"/>
              </a:rPr>
              <a:t>とバッテリーステーション活用による地域貢献脱炭素物流等構築事業</a:t>
            </a:r>
          </a:p>
        </p:txBody>
      </p:sp>
    </p:spTree>
    <p:extLst>
      <p:ext uri="{BB962C8B-B14F-4D97-AF65-F5344CB8AC3E}">
        <p14:creationId xmlns:p14="http://schemas.microsoft.com/office/powerpoint/2010/main" val="74286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A8F7A49E438034FAE817D5E91B5E6D7" ma:contentTypeVersion="2" ma:contentTypeDescription="新しいドキュメントを作成します。" ma:contentTypeScope="" ma:versionID="802e4284f52b54769737f85034b5cc87">
  <xsd:schema xmlns:xsd="http://www.w3.org/2001/XMLSchema" xmlns:xs="http://www.w3.org/2001/XMLSchema" xmlns:p="http://schemas.microsoft.com/office/2006/metadata/properties" xmlns:ns2="68bdfb78-442b-4764-8e98-0754b04353d4" targetNamespace="http://schemas.microsoft.com/office/2006/metadata/properties" ma:root="true" ma:fieldsID="fdcdbf033c3b83d92ef5c8cf2a06b1af" ns2:_="">
    <xsd:import namespace="68bdfb78-442b-4764-8e98-0754b04353d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bdfb78-442b-4764-8e98-0754b0435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76400D-E477-4EB1-987C-345EA15E03C2}">
  <ds:schemaRefs>
    <ds:schemaRef ds:uri="http://schemas.microsoft.com/sharepoint/v3/contenttype/forms"/>
  </ds:schemaRefs>
</ds:datastoreItem>
</file>

<file path=customXml/itemProps2.xml><?xml version="1.0" encoding="utf-8"?>
<ds:datastoreItem xmlns:ds="http://schemas.openxmlformats.org/officeDocument/2006/customXml" ds:itemID="{0FFB9380-C14E-49B5-B25B-813C5058CC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bdfb78-442b-4764-8e98-0754b043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C07AC0-471B-431B-96BF-D9BDB41E6B1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749</Words>
  <Application>Microsoft Office PowerPoint</Application>
  <PresentationFormat>ユーザー設定</PresentationFormat>
  <Paragraphs>62</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7</vt:i4>
      </vt:variant>
    </vt:vector>
  </HeadingPairs>
  <TitlesOfParts>
    <vt:vector size="13" baseType="lpstr">
      <vt:lpstr>Meiryo UI</vt:lpstr>
      <vt:lpstr>Arial</vt:lpstr>
      <vt:lpstr>Calibri</vt:lpstr>
      <vt:lpstr>Calibri Light</vt:lpstr>
      <vt:lpstr>レトロスペクト</vt:lpstr>
      <vt:lpstr>デザインの設定</vt:lpstr>
      <vt:lpstr>モデル構築支援事業の概要</vt:lpstr>
      <vt:lpstr>①　事業実施場所の現状と事業の概要</vt:lpstr>
      <vt:lpstr>②　再生可能エネルギーの導入及び活用方法</vt:lpstr>
      <vt:lpstr>③－1　導入設備の内容と平常時の運用方法</vt:lpstr>
      <vt:lpstr>③－2　導入設備の災害時の運用方法</vt:lpstr>
      <vt:lpstr>④　災害時における地域貢献としての役割</vt:lpstr>
      <vt:lpstr>⑤　通信機器等を用いたシステム導入について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2021-06-25T00:29:21Z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0x0101008A8F7A49E438034FAE817D5E91B5E6D7</vt:lpwstr>
  </property>
</Properties>
</file>