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6" r:id="rId1"/>
    <p:sldMasterId id="2147484008" r:id="rId2"/>
  </p:sldMasterIdLst>
  <p:notesMasterIdLst>
    <p:notesMasterId r:id="rId10"/>
  </p:notesMasterIdLst>
  <p:handoutMasterIdLst>
    <p:handoutMasterId r:id="rId11"/>
  </p:handoutMasterIdLst>
  <p:sldIdLst>
    <p:sldId id="268" r:id="rId3"/>
    <p:sldId id="270" r:id="rId4"/>
    <p:sldId id="282" r:id="rId5"/>
    <p:sldId id="278" r:id="rId6"/>
    <p:sldId id="275" r:id="rId7"/>
    <p:sldId id="277" r:id="rId8"/>
    <p:sldId id="276" r:id="rId9"/>
  </p:sldIdLst>
  <p:sldSz cx="12188825" cy="6858000"/>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F0C1"/>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1" autoAdjust="0"/>
    <p:restoredTop sz="94660"/>
  </p:normalViewPr>
  <p:slideViewPr>
    <p:cSldViewPr>
      <p:cViewPr varScale="1">
        <p:scale>
          <a:sx n="85" d="100"/>
          <a:sy n="85" d="100"/>
        </p:scale>
        <p:origin x="80" y="224"/>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8" d="100"/>
          <a:sy n="88" d="100"/>
        </p:scale>
        <p:origin x="3798"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pPr rtl="0"/>
            <a:fld id="{C1C9A75E-A785-47CC-A34C-A5CD5413B9AE}" type="datetime1">
              <a:rPr lang="ja-JP" altLang="en-US" smtClean="0">
                <a:latin typeface="Meiryo UI" panose="020B0604030504040204" pitchFamily="34" charset="-128"/>
                <a:ea typeface="Meiryo UI" panose="020B0604030504040204" pitchFamily="34" charset="-128"/>
              </a:rPr>
              <a:t>2022/4/11</a:t>
            </a:fld>
            <a:endParaRPr lang="ja-JP" altLang="en-US">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pPr rtl="0"/>
            <a:fld id="{14886E15-F82A-4596-A46C-375C6D3981E1}" type="slidenum">
              <a:rPr lang="en-US" altLang="ja-JP" smtClean="0">
                <a:latin typeface="Meiryo UI" panose="020B0604030504040204" pitchFamily="34" charset="-128"/>
                <a:ea typeface="Meiryo UI" panose="020B0604030504040204" pitchFamily="34" charset="-128"/>
              </a:rPr>
              <a:t>‹#›</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Meiryo UI" panose="020B0604030504040204" pitchFamily="34" charset="-128"/>
                <a:ea typeface="Meiryo UI" panose="020B0604030504040204" pitchFamily="34" charset="-128"/>
              </a:defRPr>
            </a:lvl1pPr>
          </a:lstStyle>
          <a:p>
            <a:fld id="{09F210CF-D5A1-4C57-8195-527732531885}" type="datetime1">
              <a:rPr lang="ja-JP" altLang="en-US" noProof="0" smtClean="0"/>
              <a:t>2022/4/11</a:t>
            </a:fld>
            <a:endParaRPr lang="ja-JP" altLang="en-US" noProof="0"/>
          </a:p>
        </p:txBody>
      </p:sp>
      <p:sp>
        <p:nvSpPr>
          <p:cNvPr id="4" name="スライド イメージ プレースホルダー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Meiryo UI" panose="020B0604030504040204" pitchFamily="34" charset="-128"/>
                <a:ea typeface="Meiryo UI" panose="020B0604030504040204" pitchFamily="34" charset="-128"/>
              </a:defRPr>
            </a:lvl1pPr>
          </a:lstStyle>
          <a:p>
            <a:fld id="{BF105DB2-FD3E-441D-8B7E-7AE83ECE27B3}" type="slidenum">
              <a:rPr lang="en-US" altLang="ja-JP" noProof="0" smtClean="0"/>
              <a:pPr/>
              <a:t>‹#›</a:t>
            </a:fld>
            <a:endParaRPr lang="ja-JP" altLang="en-US"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546443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468289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440834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69089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4073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17826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99764" y="4455621"/>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86E8E7-AA01-4ED7-B4AF-64518D92D670}" type="datetime1">
              <a:rPr lang="en-US" altLang="ja-JP" smtClean="0"/>
              <a:t>4/11/2022</a:t>
            </a:fld>
            <a:endParaRPr lang="en-US"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endParaRPr lang="ja-JP" altLang="en-US" noProof="0"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6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B59CDD-CE76-4EBD-8682-85CDE948B077}" type="datetime1">
              <a:rPr lang="en-US" altLang="ja-JP" noProof="0" smtClean="0"/>
              <a:t>4/11/2022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7605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2302"/>
            <a:ext cx="262821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7982" y="412302"/>
            <a:ext cx="7732286"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8A50D3-D0CD-43A1-BECE-4900AED62EE5}" type="datetime1">
              <a:rPr lang="en-US" altLang="ja-JP" noProof="0" smtClean="0"/>
              <a:t>4/11/2022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21508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1BFB1658-6D59-4DAA-865E-9C9130A88D18}" type="datetime1">
              <a:rPr lang="en-US" altLang="ja-JP" noProof="0" smtClean="0"/>
              <a:t>4/11/2022</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0825"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57DB8E1-F8C9-49B8-AEDA-844B1FAB47CC}" type="datetime1">
              <a:rPr kumimoji="1" lang="en-US" altLang="ja-JP" smtClean="0"/>
              <a:t>4/11/2022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67508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58D90-21E3-4C6C-816D-D1E665E1C430}" type="datetime1">
              <a:rPr kumimoji="1" lang="en-US" altLang="ja-JP" smtClean="0"/>
              <a:t>4/11/2022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482639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24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24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B13CB-2129-450C-AE1D-169D781BA704}" type="datetime1">
              <a:rPr kumimoji="1" lang="en-US" altLang="ja-JP" smtClean="0"/>
              <a:t>4/11/2022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264866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00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0613" y="1825625"/>
            <a:ext cx="518001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5B5B29F-C70F-49E6-B520-B7C63078F28B}" type="datetime1">
              <a:rPr kumimoji="1" lang="en-US" altLang="ja-JP" smtClean="0"/>
              <a:t>4/11/2022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370721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24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62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0613" y="2505075"/>
            <a:ext cx="51816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A9425D-4C4F-482A-AD91-2D2C748D4281}" type="datetime1">
              <a:rPr kumimoji="1" lang="en-US" altLang="ja-JP" smtClean="0"/>
              <a:t>4/11/2022</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9" name="スライド番号プレースホルダー 8"/>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673796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D932EB-C784-4A06-BBCE-D6A7A2382F9F}" type="datetime1">
              <a:rPr kumimoji="1" lang="en-US" altLang="ja-JP" smtClean="0"/>
              <a:t>4/11/2022</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5" name="スライド番号プレースホルダー 4"/>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9160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042BF9-6970-4293-A0C3-1DCD436126C1}" type="datetime1">
              <a:rPr kumimoji="1" lang="en-US" altLang="ja-JP" smtClean="0"/>
              <a:t>4/11/2022</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4" name="スライド番号プレースホルダー 3"/>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2468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765293-9C03-4DE1-B13D-AFB2450F79EC}" type="datetime1">
              <a:rPr lang="en-US" altLang="ja-JP" noProof="0" smtClean="0"/>
              <a:t>4/11/2022</a:t>
            </a:fld>
            <a:endParaRPr lang="ja-JP" altLang="en-US" noProof="0"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44620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47B928-302A-462E-B7FD-034AD27C520A}" type="datetime1">
              <a:rPr kumimoji="1" lang="en-US" altLang="ja-JP" smtClean="0"/>
              <a:t>4/11/2022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3668126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3D5E90-F436-43E4-A8BA-8C0ADA0C1A9B}" type="datetime1">
              <a:rPr kumimoji="1" lang="en-US" altLang="ja-JP" smtClean="0"/>
              <a:t>4/11/2022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134272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621033-55F2-45DA-8425-FCCEE0AC450A}" type="datetime1">
              <a:rPr kumimoji="1" lang="en-US" altLang="ja-JP" smtClean="0"/>
              <a:t>4/11/2022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67096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3313" y="365125"/>
            <a:ext cx="2627312"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2713"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0C337F-54ED-425D-A6F1-40CB63E70BFA}" type="datetime1">
              <a:rPr kumimoji="1" lang="en-US" altLang="ja-JP" smtClean="0"/>
              <a:t>4/11/2022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02349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10E8FB-0690-462F-9B6F-AF06C4E2E509}" type="datetime1">
              <a:rPr lang="en-US" altLang="ja-JP" noProof="0" smtClean="0"/>
              <a:t>4/11/2022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10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6992" y="1845734"/>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50FD76-51EE-4BD7-A45B-564AFD635083}" type="datetime1">
              <a:rPr lang="en-US" altLang="ja-JP" noProof="0" smtClean="0"/>
              <a:t>4/11/2022</a:t>
            </a:fld>
            <a:endParaRPr lang="ja-JP" altLang="en-US" noProof="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82580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6994"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6301"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491E51-6FE0-4F8E-AFE5-A78E907AA4CD}" type="datetime1">
              <a:rPr lang="en-US" altLang="ja-JP" noProof="0" smtClean="0"/>
              <a:t>4/11/2022</a:t>
            </a:fld>
            <a:endParaRPr lang="ja-JP" altLang="en-US" noProof="0" dirty="0"/>
          </a:p>
        </p:txBody>
      </p:sp>
      <p:sp>
        <p:nvSpPr>
          <p:cNvPr id="8" name="Footer Placeholder 7"/>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02786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C5F3E8-73C0-4570-865E-4C87B9D17ED9}" type="datetime1">
              <a:rPr lang="en-US" altLang="ja-JP" noProof="0" smtClean="0"/>
              <a:t>4/11/2022</a:t>
            </a:fld>
            <a:endParaRPr lang="ja-JP" altLang="en-US" noProof="0" dirty="0"/>
          </a:p>
        </p:txBody>
      </p:sp>
      <p:sp>
        <p:nvSpPr>
          <p:cNvPr id="4" name="Footer Placeholder 3"/>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5" name="Slide Number Placeholder 4"/>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52928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C8B938-E873-4E5F-ADAA-AB2F8C8BED50}" type="datetime1">
              <a:rPr lang="en-US" altLang="ja-JP" noProof="0" smtClean="0"/>
              <a:t>4/11/2022</a:t>
            </a:fld>
            <a:endParaRPr lang="ja-JP" altLang="en-US" noProof="0"/>
          </a:p>
        </p:txBody>
      </p:sp>
      <p:sp>
        <p:nvSpPr>
          <p:cNvPr id="8" name="Footer Placeholder 7"/>
          <p:cNvSpPr>
            <a:spLocks noGrp="1"/>
          </p:cNvSpPr>
          <p:nvPr>
            <p:ph type="ftr" sz="quarter" idx="11"/>
          </p:nvPr>
        </p:nvSpPr>
        <p:spPr/>
        <p:txBody>
          <a:bodyPr/>
          <a:lstStyle>
            <a:lvl1pPr>
              <a:defRPr>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35337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6F8E0593-198B-4BD1-A27C-E9F99F55E99F}" type="datetime1">
              <a:rPr lang="en-US" altLang="ja-JP" noProof="0" smtClean="0"/>
              <a:t>4/11/2022</a:t>
            </a:fld>
            <a:endParaRPr lang="ja-JP" altLang="en-US" noProof="0"/>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776108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5" y="5074920"/>
            <a:ext cx="10111011" cy="822960"/>
          </a:xfrm>
        </p:spPr>
        <p:txBody>
          <a:bodyPr lIns="91440" tIns="0" rIns="91440" bIns="0" anchor="b">
            <a:noAutofit/>
          </a:bodyPr>
          <a:lstStyle>
            <a:lvl1pPr>
              <a:defRPr sz="3599"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88810" cy="4915076"/>
          </a:xfrm>
          <a:solidFill>
            <a:schemeClr val="bg2">
              <a:lumMod val="90000"/>
            </a:schemeClr>
          </a:solidFill>
        </p:spPr>
        <p:txBody>
          <a:bodyPr lIns="457200" tIns="45720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ja-JP" altLang="en-US"/>
              <a:t>図を追加</a:t>
            </a:r>
            <a:endParaRPr lang="en-US" dirty="0"/>
          </a:p>
        </p:txBody>
      </p:sp>
      <p:sp>
        <p:nvSpPr>
          <p:cNvPr id="4" name="Text Placeholder 3"/>
          <p:cNvSpPr>
            <a:spLocks noGrp="1"/>
          </p:cNvSpPr>
          <p:nvPr>
            <p:ph type="body" sz="half" idx="2"/>
          </p:nvPr>
        </p:nvSpPr>
        <p:spPr>
          <a:xfrm>
            <a:off x="1096994" y="5907024"/>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EE4B36-2F63-495F-9217-79D825ACD092}" type="datetime1">
              <a:rPr lang="en-US" altLang="ja-JP" noProof="0" smtClean="0"/>
              <a:t>4/11/2022</a:t>
            </a:fld>
            <a:endParaRPr lang="ja-JP" altLang="en-US" noProof="0" dirty="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05383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1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2A516006-BD13-421F-BF6C-89578F38F649}" type="datetime1">
              <a:rPr lang="en-US" altLang="ja-JP" noProof="0" smtClean="0"/>
              <a:t>4/11/2022</a:t>
            </a:fld>
            <a:endParaRPr lang="ja-JP" altLang="en-US" noProof="0"/>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DF28FB93-0A08-4E7D-8E63-9EFA29F1E093}" type="slidenum">
              <a:rPr lang="en-US" altLang="ja-JP" noProof="0" smtClean="0"/>
              <a:pPr/>
              <a:t>‹#›</a:t>
            </a:fld>
            <a:endParaRPr lang="ja-JP" altLang="en-US" noProof="0"/>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432993"/>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24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24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161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2601-AC16-43C1-8E43-5D2F5EA86C2D}" type="datetime1">
              <a:rPr kumimoji="1" lang="en-US" altLang="ja-JP" smtClean="0"/>
              <a:t>4/11/2022</a:t>
            </a:fld>
            <a:endParaRPr kumimoji="1" lang="ja-JP" altLang="en-US"/>
          </a:p>
        </p:txBody>
      </p:sp>
      <p:sp>
        <p:nvSpPr>
          <p:cNvPr id="5" name="フッター プレースホルダー 4"/>
          <p:cNvSpPr>
            <a:spLocks noGrp="1"/>
          </p:cNvSpPr>
          <p:nvPr>
            <p:ph type="ftr" sz="quarter" idx="3"/>
          </p:nvPr>
        </p:nvSpPr>
        <p:spPr>
          <a:xfrm>
            <a:off x="4037013"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4"/>
          </p:nvPr>
        </p:nvSpPr>
        <p:spPr>
          <a:xfrm>
            <a:off x="8609013" y="6356350"/>
            <a:ext cx="274161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17874269"/>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rtl="0"/>
            <a:r>
              <a:rPr lang="ja-JP" altLang="en-US" sz="5400" dirty="0">
                <a:latin typeface="Meiryo UI" panose="020B0604030504040204" pitchFamily="50" charset="-128"/>
                <a:ea typeface="Meiryo UI" panose="020B0604030504040204" pitchFamily="50" charset="-128"/>
              </a:rPr>
              <a:t>モデル構築支援事業の概要</a:t>
            </a:r>
          </a:p>
        </p:txBody>
      </p:sp>
      <p:sp>
        <p:nvSpPr>
          <p:cNvPr id="3" name="コンテンツ プレースホルダー 2"/>
          <p:cNvSpPr>
            <a:spLocks noGrp="1"/>
          </p:cNvSpPr>
          <p:nvPr>
            <p:ph type="subTitle" idx="1"/>
          </p:nvPr>
        </p:nvSpPr>
        <p:spPr>
          <a:xfrm>
            <a:off x="1522412" y="5029200"/>
            <a:ext cx="10476655" cy="876300"/>
          </a:xfrm>
        </p:spPr>
        <p:txBody>
          <a:bodyPr rtlCol="0">
            <a:normAutofit lnSpcReduction="10000"/>
          </a:bodyPr>
          <a:lstStyle/>
          <a:p>
            <a:pPr rtl="0"/>
            <a:r>
              <a:rPr lang="ja-JP" altLang="en-US" dirty="0">
                <a:solidFill>
                  <a:schemeClr val="tx1"/>
                </a:solidFill>
                <a:latin typeface="Meiryo UI" panose="020B0604030504040204" pitchFamily="50" charset="-128"/>
                <a:ea typeface="Meiryo UI" panose="020B0604030504040204" pitchFamily="50" charset="-128"/>
              </a:rPr>
              <a:t>プロジェクト名： </a:t>
            </a:r>
            <a:endParaRPr lang="en-US" altLang="ja-JP" dirty="0">
              <a:solidFill>
                <a:schemeClr val="tx1"/>
              </a:solidFill>
              <a:latin typeface="Meiryo UI" panose="020B0604030504040204" pitchFamily="50" charset="-128"/>
              <a:ea typeface="Meiryo UI" panose="020B0604030504040204" pitchFamily="50" charset="-128"/>
            </a:endParaRPr>
          </a:p>
          <a:p>
            <a:pPr rtl="0"/>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代表事業者：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共同事業者：</a:t>
            </a:r>
            <a:r>
              <a:rPr lang="en-US" altLang="ja-JP" dirty="0">
                <a:solidFill>
                  <a:schemeClr val="tx1"/>
                </a:solidFill>
                <a:latin typeface="Meiryo UI" panose="020B0604030504040204" pitchFamily="50" charset="-128"/>
                <a:ea typeface="Meiryo UI" panose="020B0604030504040204" pitchFamily="50" charset="-128"/>
              </a:rPr>
              <a:t> </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4" name="テキスト ボックス 3"/>
          <p:cNvSpPr txBox="1"/>
          <p:nvPr/>
        </p:nvSpPr>
        <p:spPr>
          <a:xfrm>
            <a:off x="189756" y="672661"/>
            <a:ext cx="2232248" cy="400110"/>
          </a:xfrm>
          <a:prstGeom prst="rect">
            <a:avLst/>
          </a:prstGeom>
          <a:noFill/>
          <a:ln>
            <a:noFill/>
          </a:ln>
        </p:spPr>
        <p:txBody>
          <a:bodyPr wrap="square" rtlCol="0" anchor="ctr" anchorCtr="1">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事業概要書</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flipH="1">
            <a:off x="1424743" y="3238500"/>
            <a:ext cx="8424937" cy="369332"/>
          </a:xfrm>
          <a:prstGeom prst="rect">
            <a:avLst/>
          </a:prstGeom>
          <a:noFill/>
          <a:ln>
            <a:noFill/>
          </a:ln>
        </p:spPr>
        <p:txBody>
          <a:bodyPr wrap="square" rtlCol="0" anchor="ctr" anchorCtr="1">
            <a:spAutoFit/>
          </a:bodyPr>
          <a:lstStyle/>
          <a:p>
            <a:r>
              <a:rPr kumimoji="1" lang="ja-JP" altLang="en-US" dirty="0">
                <a:solidFill>
                  <a:schemeClr val="bg1"/>
                </a:solidFill>
              </a:rPr>
              <a:t>配送拠点等エネルギーステーション化による地域貢献型脱炭素物流構築事業</a:t>
            </a:r>
          </a:p>
        </p:txBody>
      </p:sp>
      <p:sp>
        <p:nvSpPr>
          <p:cNvPr id="7" name="テキスト ボックス 6">
            <a:extLst>
              <a:ext uri="{FF2B5EF4-FFF2-40B4-BE49-F238E27FC236}">
                <a16:creationId xmlns:a16="http://schemas.microsoft.com/office/drawing/2014/main" id="{51F8C457-A51A-4506-AF11-B0E7A38AA6BC}"/>
              </a:ext>
            </a:extLst>
          </p:cNvPr>
          <p:cNvSpPr txBox="1"/>
          <p:nvPr/>
        </p:nvSpPr>
        <p:spPr>
          <a:xfrm>
            <a:off x="5662364" y="568681"/>
            <a:ext cx="5987516" cy="1357954"/>
          </a:xfrm>
          <a:prstGeom prst="rect">
            <a:avLst/>
          </a:prstGeom>
          <a:solidFill>
            <a:schemeClr val="accent6">
              <a:lumMod val="20000"/>
              <a:lumOff val="80000"/>
            </a:schemeClr>
          </a:solidFill>
          <a:ln w="3175">
            <a:solidFill>
              <a:srgbClr val="FF0000"/>
            </a:solidFill>
            <a:prstDash val="sysDash"/>
          </a:ln>
          <a:effectLst/>
        </p:spPr>
        <p:txBody>
          <a:bodyPr anchor="ctr"/>
          <a:ls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a:lstStyle>
          <a:p>
            <a:pPr eaLnBrk="1" fontAlgn="auto" hangingPunct="1">
              <a:spcBef>
                <a:spcPts val="0"/>
              </a:spcBef>
              <a:spcAft>
                <a:spcPts val="0"/>
              </a:spcAft>
              <a:defRPr/>
            </a:pPr>
            <a:r>
              <a:rPr lang="en-US" altLang="ja-JP" b="1" dirty="0">
                <a:solidFill>
                  <a:srgbClr val="FF0000"/>
                </a:solidFill>
              </a:rPr>
              <a:t>【</a:t>
            </a:r>
            <a:r>
              <a:rPr lang="ja-JP" altLang="en-US" b="1" dirty="0">
                <a:solidFill>
                  <a:srgbClr val="FF0000"/>
                </a:solidFill>
              </a:rPr>
              <a:t>注意事項</a:t>
            </a:r>
            <a:r>
              <a:rPr lang="en-US" altLang="ja-JP" b="1" dirty="0">
                <a:solidFill>
                  <a:srgbClr val="FF0000"/>
                </a:solidFill>
              </a:rPr>
              <a:t>】</a:t>
            </a:r>
          </a:p>
          <a:p>
            <a:pPr eaLnBrk="1" fontAlgn="auto" hangingPunct="1">
              <a:spcBef>
                <a:spcPts val="0"/>
              </a:spcBef>
              <a:spcAft>
                <a:spcPts val="0"/>
              </a:spcAft>
              <a:defRPr/>
            </a:pPr>
            <a:r>
              <a:rPr lang="ja-JP" altLang="en-US" dirty="0">
                <a:solidFill>
                  <a:srgbClr val="FF0000"/>
                </a:solidFill>
              </a:rPr>
              <a:t>　</a:t>
            </a:r>
            <a:r>
              <a:rPr lang="en-US" altLang="ja-JP" dirty="0">
                <a:solidFill>
                  <a:srgbClr val="FF0000"/>
                </a:solidFill>
              </a:rPr>
              <a:t>※</a:t>
            </a:r>
            <a:r>
              <a:rPr lang="ja-JP" altLang="en-US" dirty="0">
                <a:solidFill>
                  <a:srgbClr val="FF0000"/>
                </a:solidFill>
              </a:rPr>
              <a:t>本書式の</a:t>
            </a:r>
            <a:r>
              <a:rPr lang="en-US" altLang="ja-JP" dirty="0">
                <a:solidFill>
                  <a:srgbClr val="FF0000"/>
                </a:solidFill>
              </a:rPr>
              <a:t>【</a:t>
            </a:r>
            <a:r>
              <a:rPr lang="ja-JP" altLang="en-US" dirty="0">
                <a:solidFill>
                  <a:srgbClr val="FF0000"/>
                </a:solidFill>
              </a:rPr>
              <a:t>注意事項</a:t>
            </a:r>
            <a:r>
              <a:rPr lang="en-US" altLang="ja-JP" dirty="0">
                <a:solidFill>
                  <a:srgbClr val="FF0000"/>
                </a:solidFill>
              </a:rPr>
              <a:t>】</a:t>
            </a:r>
            <a:r>
              <a:rPr lang="ja-JP" altLang="en-US" dirty="0">
                <a:solidFill>
                  <a:srgbClr val="FF0000"/>
                </a:solidFill>
              </a:rPr>
              <a:t>等、赤字・青字部分は適宜削除して</a:t>
            </a:r>
            <a:endParaRPr lang="en-US" altLang="ja-JP" dirty="0">
              <a:solidFill>
                <a:srgbClr val="FF0000"/>
              </a:solidFill>
            </a:endParaRPr>
          </a:p>
          <a:p>
            <a:pPr eaLnBrk="1" fontAlgn="auto" hangingPunct="1">
              <a:spcBef>
                <a:spcPts val="0"/>
              </a:spcBef>
              <a:spcAft>
                <a:spcPts val="0"/>
              </a:spcAft>
              <a:defRPr/>
            </a:pPr>
            <a:r>
              <a:rPr lang="ja-JP" altLang="en-US" dirty="0">
                <a:solidFill>
                  <a:srgbClr val="FF0000"/>
                </a:solidFill>
              </a:rPr>
              <a:t>　　　使用し、ご提出ください。</a:t>
            </a:r>
            <a:endParaRPr lang="en-US" altLang="ja-JP" dirty="0">
              <a:solidFill>
                <a:srgbClr val="FF0000"/>
              </a:solidFill>
            </a:endParaRP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①　事業実施場所の現状と事業の概要</a:t>
            </a:r>
          </a:p>
        </p:txBody>
      </p:sp>
      <p:sp>
        <p:nvSpPr>
          <p:cNvPr id="6" name="コンテンツ プレースホルダー 5"/>
          <p:cNvSpPr>
            <a:spLocks noGrp="1"/>
          </p:cNvSpPr>
          <p:nvPr>
            <p:ph sz="half" idx="2"/>
          </p:nvPr>
        </p:nvSpPr>
        <p:spPr>
          <a:xfrm>
            <a:off x="1096993" y="2022196"/>
            <a:ext cx="10055781" cy="4071100"/>
          </a:xfrm>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事業実施場所（物流・配送拠点等）の現状について記入してください。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dirty="0">
                <a:solidFill>
                  <a:srgbClr val="0070C0"/>
                </a:solidFill>
                <a:latin typeface="Meiryo UI" panose="020B0604030504040204" pitchFamily="50" charset="-128"/>
                <a:ea typeface="Meiryo UI" panose="020B0604030504040204" pitchFamily="50" charset="-128"/>
              </a:rPr>
              <a:t>　</a:t>
            </a:r>
            <a:r>
              <a:rPr lang="ja-JP" altLang="en-US" sz="1800" dirty="0">
                <a:solidFill>
                  <a:srgbClr val="0070C0"/>
                </a:solidFill>
                <a:latin typeface="Meiryo UI" panose="020B0604030504040204" pitchFamily="50" charset="-128"/>
                <a:ea typeface="Meiryo UI" panose="020B0604030504040204" pitchFamily="50" charset="-128"/>
              </a:rPr>
              <a:t>１）保有車両の内訳</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　２）稼働状況</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　３）対象車両やその台数　　　等</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dirty="0">
                <a:solidFill>
                  <a:srgbClr val="0070C0"/>
                </a:solidFill>
                <a:latin typeface="Meiryo UI" panose="020B0604030504040204" pitchFamily="50" charset="-128"/>
                <a:ea typeface="Meiryo UI" panose="020B0604030504040204" pitchFamily="50" charset="-128"/>
              </a:rPr>
              <a:t>事業の概要について記入してください。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10"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図 53" descr="背景パターン が含まれている画像&#10;&#10;自動的に生成された説明">
            <a:extLst>
              <a:ext uri="{FF2B5EF4-FFF2-40B4-BE49-F238E27FC236}">
                <a16:creationId xmlns:a16="http://schemas.microsoft.com/office/drawing/2014/main" id="{D10E33D0-2B3E-4D40-9721-F566E7E062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6891" y="2869600"/>
            <a:ext cx="654000" cy="422259"/>
          </a:xfrm>
          <a:prstGeom prst="rect">
            <a:avLst/>
          </a:prstGeom>
        </p:spPr>
      </p:pic>
      <p:sp>
        <p:nvSpPr>
          <p:cNvPr id="3" name="タイトル 2"/>
          <p:cNvSpPr>
            <a:spLocks noGrp="1"/>
          </p:cNvSpPr>
          <p:nvPr>
            <p:ph type="title"/>
          </p:nvPr>
        </p:nvSpPr>
        <p:spPr>
          <a:xfrm>
            <a:off x="1125860" y="1150256"/>
            <a:ext cx="10055781" cy="580026"/>
          </a:xfrm>
        </p:spPr>
        <p:txBody>
          <a:bodyPr rtlCol="0">
            <a:normAutofit fontScale="90000"/>
          </a:bodyPr>
          <a:lstStyle/>
          <a:p>
            <a:r>
              <a:rPr lang="ja-JP" altLang="en-US" sz="3200" dirty="0">
                <a:solidFill>
                  <a:schemeClr val="tx1"/>
                </a:solidFill>
                <a:latin typeface="Meiryo UI" panose="020B0604030504040204" pitchFamily="50" charset="-128"/>
                <a:ea typeface="Meiryo UI" panose="020B0604030504040204" pitchFamily="50" charset="-128"/>
              </a:rPr>
              <a:t>②　導入設備の概要、再生可能エネルギーの導入及び活用方法</a:t>
            </a: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46" name="テキスト ボックス 45">
            <a:extLst>
              <a:ext uri="{FF2B5EF4-FFF2-40B4-BE49-F238E27FC236}">
                <a16:creationId xmlns:a16="http://schemas.microsoft.com/office/drawing/2014/main" id="{E7DB2610-9F1D-46F1-8C33-F39EAA6D40C6}"/>
              </a:ext>
            </a:extLst>
          </p:cNvPr>
          <p:cNvSpPr txBox="1"/>
          <p:nvPr/>
        </p:nvSpPr>
        <p:spPr>
          <a:xfrm>
            <a:off x="6564210" y="334925"/>
            <a:ext cx="4928473" cy="816340"/>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記入上の注意</a:t>
            </a:r>
            <a:r>
              <a:rPr lang="en-US" altLang="ja-JP" sz="1200" dirty="0">
                <a:solidFill>
                  <a:srgbClr val="FF0000"/>
                </a:solidFill>
                <a:latin typeface="Meiryo UI" panose="020B0604030504040204" pitchFamily="50" charset="-128"/>
                <a:ea typeface="Meiryo UI" panose="020B0604030504040204" pitchFamily="50" charset="-128"/>
              </a:rPr>
              <a:t>】</a:t>
            </a:r>
          </a:p>
          <a:p>
            <a:pPr>
              <a:defRPr/>
            </a:pPr>
            <a:r>
              <a:rPr lang="ja-JP" altLang="en-US" sz="1200" noProof="1">
                <a:solidFill>
                  <a:srgbClr val="FF0000"/>
                </a:solidFill>
                <a:latin typeface="Meiryo UI" panose="020B0604030504040204" pitchFamily="50" charset="-128"/>
                <a:ea typeface="Meiryo UI" panose="020B0604030504040204" pitchFamily="50" charset="-128"/>
              </a:rPr>
              <a:t>・導入設備の概要、エネルギーフロー（黄色欄は数値）を記載してください。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a:defRPr/>
            </a:pPr>
            <a:r>
              <a:rPr lang="ja-JP" altLang="en-US" sz="1200" noProof="1">
                <a:solidFill>
                  <a:srgbClr val="FF0000"/>
                </a:solidFill>
                <a:latin typeface="Meiryo UI" panose="020B0604030504040204" pitchFamily="50" charset="-128"/>
                <a:ea typeface="Meiryo UI" panose="020B0604030504040204" pitchFamily="50" charset="-128"/>
              </a:rPr>
              <a:t>・補助対象外のものを示す場合は補助対象のものと判別できるようにしてください。</a:t>
            </a:r>
            <a:endParaRPr lang="en-US" altLang="ja-JP" sz="1200" noProof="1">
              <a:solidFill>
                <a:srgbClr val="FF0000"/>
              </a:solidFill>
              <a:latin typeface="Meiryo UI" panose="020B0604030504040204" pitchFamily="50" charset="-128"/>
              <a:ea typeface="Meiryo UI" panose="020B0604030504040204" pitchFamily="50" charset="-128"/>
            </a:endParaRPr>
          </a:p>
          <a:p>
            <a:pPr>
              <a:defRPr/>
            </a:pPr>
            <a:r>
              <a:rPr lang="ja-JP" altLang="en-US" sz="1200" noProof="1">
                <a:solidFill>
                  <a:srgbClr val="FF0000"/>
                </a:solidFill>
                <a:latin typeface="Meiryo UI" panose="020B0604030504040204" pitchFamily="50" charset="-128"/>
                <a:ea typeface="Meiryo UI" panose="020B0604030504040204" pitchFamily="50" charset="-128"/>
              </a:rPr>
              <a:t>・適宜編集して文章および図表化したもので示してください。</a:t>
            </a:r>
            <a:endParaRPr lang="en-US" altLang="ja-JP" sz="1200" noProof="1">
              <a:solidFill>
                <a:srgbClr val="FF0000"/>
              </a:solidFill>
              <a:latin typeface="Meiryo UI" panose="020B0604030504040204" pitchFamily="50" charset="-128"/>
              <a:ea typeface="Meiryo UI" panose="020B0604030504040204" pitchFamily="50" charset="-128"/>
            </a:endParaRPr>
          </a:p>
        </p:txBody>
      </p:sp>
      <p:sp>
        <p:nvSpPr>
          <p:cNvPr id="51" name="テキスト ボックス 2">
            <a:extLst>
              <a:ext uri="{FF2B5EF4-FFF2-40B4-BE49-F238E27FC236}">
                <a16:creationId xmlns:a16="http://schemas.microsoft.com/office/drawing/2014/main" id="{05CB140F-F087-4799-A660-E3675CCDAF3E}"/>
              </a:ext>
            </a:extLst>
          </p:cNvPr>
          <p:cNvSpPr txBox="1"/>
          <p:nvPr/>
        </p:nvSpPr>
        <p:spPr>
          <a:xfrm>
            <a:off x="2701909" y="2521894"/>
            <a:ext cx="1503036" cy="24094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事業所</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事務所</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家屋</a:t>
            </a:r>
            <a:r>
              <a:rPr 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等</a:t>
            </a:r>
            <a:endParaRPr 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55" name="図 54" descr="ロゴ, アイコン&#10;&#10;自動的に生成された説明">
            <a:extLst>
              <a:ext uri="{FF2B5EF4-FFF2-40B4-BE49-F238E27FC236}">
                <a16:creationId xmlns:a16="http://schemas.microsoft.com/office/drawing/2014/main" id="{2A8476FF-F3DC-4D69-9551-738897954B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50196" y="2852936"/>
            <a:ext cx="209245" cy="440972"/>
          </a:xfrm>
          <a:prstGeom prst="rect">
            <a:avLst/>
          </a:prstGeom>
        </p:spPr>
      </p:pic>
      <p:pic>
        <p:nvPicPr>
          <p:cNvPr id="58" name="図 57" descr="抽象, 挿絵 が含まれている画像&#10;&#10;自動的に生成された説明">
            <a:extLst>
              <a:ext uri="{FF2B5EF4-FFF2-40B4-BE49-F238E27FC236}">
                <a16:creationId xmlns:a16="http://schemas.microsoft.com/office/drawing/2014/main" id="{91ABE7E3-2D04-4836-9247-8887C4844B0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30340" y="2767384"/>
            <a:ext cx="600710" cy="583565"/>
          </a:xfrm>
          <a:prstGeom prst="rect">
            <a:avLst/>
          </a:prstGeom>
          <a:effectLst>
            <a:outerShdw blurRad="50800" dist="50800" dir="5400000" algn="ctr" rotWithShape="0">
              <a:srgbClr val="000000">
                <a:alpha val="0"/>
              </a:srgbClr>
            </a:outerShdw>
          </a:effectLst>
        </p:spPr>
      </p:pic>
      <p:sp>
        <p:nvSpPr>
          <p:cNvPr id="62" name="テキスト ボックス 19">
            <a:extLst>
              <a:ext uri="{FF2B5EF4-FFF2-40B4-BE49-F238E27FC236}">
                <a16:creationId xmlns:a16="http://schemas.microsoft.com/office/drawing/2014/main" id="{CE5080EB-B1DA-43CA-BE38-6D37C2ACEA84}"/>
              </a:ext>
            </a:extLst>
          </p:cNvPr>
          <p:cNvSpPr txBox="1"/>
          <p:nvPr/>
        </p:nvSpPr>
        <p:spPr>
          <a:xfrm>
            <a:off x="600461" y="2121521"/>
            <a:ext cx="1658276" cy="701721"/>
          </a:xfrm>
          <a:prstGeom prst="rect">
            <a:avLst/>
          </a:prstGeom>
          <a:solidFill>
            <a:srgbClr val="DAE3F3"/>
          </a:solidFill>
          <a:ln w="190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①</a:t>
            </a:r>
            <a:r>
              <a:rPr 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再エネ自家発電</a:t>
            </a:r>
            <a:r>
              <a:rPr lang="en-US" alt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新設</a:t>
            </a:r>
            <a:r>
              <a:rPr lang="en-US" alt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p>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kWh/</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年</a:t>
            </a:r>
            <a:endPar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（出力電力　</a:t>
            </a:r>
            <a:r>
              <a:rPr lang="ja-JP" altLang="en-US" sz="900" b="1" kern="100" dirty="0">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kW</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endParaRPr lang="en-US" altLang="ja-JP" sz="900" kern="100" dirty="0">
              <a:effectLst/>
              <a:latin typeface="游明朝" panose="02020400000000000000" pitchFamily="18" charset="-128"/>
              <a:ea typeface="游ゴシック Medium" panose="020B0500000000000000" pitchFamily="50" charset="-128"/>
              <a:cs typeface="Times New Roman" panose="02020603050405020304" pitchFamily="18" charset="0"/>
            </a:endParaRPr>
          </a:p>
          <a:p>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63" name="コネクタ: カギ線 62">
            <a:extLst>
              <a:ext uri="{FF2B5EF4-FFF2-40B4-BE49-F238E27FC236}">
                <a16:creationId xmlns:a16="http://schemas.microsoft.com/office/drawing/2014/main" id="{D2FB801A-F9A4-493C-B1DA-723BA9AD4566}"/>
              </a:ext>
            </a:extLst>
          </p:cNvPr>
          <p:cNvCxnSpPr>
            <a:cxnSpLocks/>
            <a:stCxn id="64" idx="3"/>
            <a:endCxn id="58" idx="1"/>
          </p:cNvCxnSpPr>
          <p:nvPr/>
        </p:nvCxnSpPr>
        <p:spPr>
          <a:xfrm flipV="1">
            <a:off x="2261943" y="3059167"/>
            <a:ext cx="868397" cy="643199"/>
          </a:xfrm>
          <a:prstGeom prst="bentConnector3">
            <a:avLst>
              <a:gd name="adj1" fmla="val 50000"/>
            </a:avLst>
          </a:prstGeom>
          <a:noFill/>
          <a:ln w="6350" cap="flat" cmpd="sng" algn="ctr">
            <a:solidFill>
              <a:srgbClr val="4472C4"/>
            </a:solidFill>
            <a:prstDash val="solid"/>
            <a:miter lim="800000"/>
            <a:tailEnd type="triangle"/>
          </a:ln>
          <a:effectLst/>
        </p:spPr>
      </p:cxnSp>
      <p:sp>
        <p:nvSpPr>
          <p:cNvPr id="64" name="テキスト ボックス 21">
            <a:extLst>
              <a:ext uri="{FF2B5EF4-FFF2-40B4-BE49-F238E27FC236}">
                <a16:creationId xmlns:a16="http://schemas.microsoft.com/office/drawing/2014/main" id="{953212EF-788C-44FB-9615-4DB494A47C28}"/>
              </a:ext>
            </a:extLst>
          </p:cNvPr>
          <p:cNvSpPr txBox="1"/>
          <p:nvPr/>
        </p:nvSpPr>
        <p:spPr>
          <a:xfrm>
            <a:off x="598210" y="3350949"/>
            <a:ext cx="1663733" cy="702834"/>
          </a:xfrm>
          <a:prstGeom prst="rect">
            <a:avLst/>
          </a:prstGeom>
          <a:solidFill>
            <a:srgbClr val="DAE3F3"/>
          </a:solidFill>
          <a:ln w="19050">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②</a:t>
            </a:r>
            <a:r>
              <a:rPr 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再エネ</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自家発電（既設）</a:t>
            </a:r>
            <a:endParaRPr lang="en-US" alt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kWh/</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年</a:t>
            </a:r>
            <a:endPar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（出力電力</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kW</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endParaRPr 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66" name="コネクタ: カギ線 65">
            <a:extLst>
              <a:ext uri="{FF2B5EF4-FFF2-40B4-BE49-F238E27FC236}">
                <a16:creationId xmlns:a16="http://schemas.microsoft.com/office/drawing/2014/main" id="{8DFBC5BF-6463-4805-AC0C-17375443E38F}"/>
              </a:ext>
            </a:extLst>
          </p:cNvPr>
          <p:cNvCxnSpPr>
            <a:cxnSpLocks/>
            <a:stCxn id="62" idx="3"/>
            <a:endCxn id="58" idx="1"/>
          </p:cNvCxnSpPr>
          <p:nvPr/>
        </p:nvCxnSpPr>
        <p:spPr>
          <a:xfrm>
            <a:off x="2258737" y="2472382"/>
            <a:ext cx="871603" cy="586785"/>
          </a:xfrm>
          <a:prstGeom prst="bentConnector3">
            <a:avLst>
              <a:gd name="adj1" fmla="val 50000"/>
            </a:avLst>
          </a:prstGeom>
          <a:noFill/>
          <a:ln w="6350" cap="flat" cmpd="sng" algn="ctr">
            <a:solidFill>
              <a:srgbClr val="4472C4"/>
            </a:solidFill>
            <a:prstDash val="solid"/>
            <a:miter lim="800000"/>
            <a:tailEnd type="triangle"/>
          </a:ln>
          <a:effectLst/>
        </p:spPr>
      </p:cxnSp>
      <p:sp>
        <p:nvSpPr>
          <p:cNvPr id="68" name="テキスト ボックス 143">
            <a:extLst>
              <a:ext uri="{FF2B5EF4-FFF2-40B4-BE49-F238E27FC236}">
                <a16:creationId xmlns:a16="http://schemas.microsoft.com/office/drawing/2014/main" id="{41F45F5E-8C5F-4C85-9050-1C5EA9A8ACD4}"/>
              </a:ext>
            </a:extLst>
          </p:cNvPr>
          <p:cNvSpPr txBox="1"/>
          <p:nvPr/>
        </p:nvSpPr>
        <p:spPr>
          <a:xfrm>
            <a:off x="4400619" y="2276872"/>
            <a:ext cx="1588465" cy="586784"/>
          </a:xfrm>
          <a:prstGeom prst="rect">
            <a:avLst/>
          </a:prstGeom>
          <a:solidFill>
            <a:srgbClr val="DAE3F3"/>
          </a:solidFill>
          <a:ln w="19050">
            <a:solidFill>
              <a:prstClr val="black"/>
            </a:solid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③再エネ電力証書購入</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solidFill>
                  <a:sysClr val="windowText" lastClr="000000"/>
                </a:solidFill>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kWh/</a:t>
            </a: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年</a:t>
            </a:r>
            <a:endParaRPr lang="en-US" altLang="ja-JP"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34" name="コネクタ: カギ線 33">
            <a:extLst>
              <a:ext uri="{FF2B5EF4-FFF2-40B4-BE49-F238E27FC236}">
                <a16:creationId xmlns:a16="http://schemas.microsoft.com/office/drawing/2014/main" id="{F856B863-442C-427C-9A3E-55C5AB89AF0A}"/>
              </a:ext>
            </a:extLst>
          </p:cNvPr>
          <p:cNvCxnSpPr>
            <a:cxnSpLocks/>
            <a:stCxn id="68" idx="1"/>
            <a:endCxn id="58" idx="3"/>
          </p:cNvCxnSpPr>
          <p:nvPr/>
        </p:nvCxnSpPr>
        <p:spPr>
          <a:xfrm rot="10800000" flipV="1">
            <a:off x="3731051" y="2570263"/>
            <a:ext cx="669569" cy="488903"/>
          </a:xfrm>
          <a:prstGeom prst="bentConnector3">
            <a:avLst>
              <a:gd name="adj1" fmla="val 50000"/>
            </a:avLst>
          </a:prstGeom>
          <a:noFill/>
          <a:ln w="6350" cap="flat" cmpd="sng" algn="ctr">
            <a:solidFill>
              <a:srgbClr val="4472C4"/>
            </a:solidFill>
            <a:prstDash val="solid"/>
            <a:miter lim="800000"/>
            <a:tailEnd type="triangle"/>
          </a:ln>
          <a:effectLst/>
        </p:spPr>
      </p:cxnSp>
      <p:sp>
        <p:nvSpPr>
          <p:cNvPr id="39" name="テキスト ボックス 143">
            <a:extLst>
              <a:ext uri="{FF2B5EF4-FFF2-40B4-BE49-F238E27FC236}">
                <a16:creationId xmlns:a16="http://schemas.microsoft.com/office/drawing/2014/main" id="{3C12D530-30B1-4565-ADC9-AF5110DBF72E}"/>
              </a:ext>
            </a:extLst>
          </p:cNvPr>
          <p:cNvSpPr txBox="1"/>
          <p:nvPr/>
        </p:nvSpPr>
        <p:spPr>
          <a:xfrm>
            <a:off x="4400619" y="3241773"/>
            <a:ext cx="1588466" cy="580026"/>
          </a:xfrm>
          <a:prstGeom prst="rect">
            <a:avLst/>
          </a:prstGeom>
          <a:solidFill>
            <a:srgbClr val="DAE3F3"/>
          </a:solidFill>
          <a:ln w="19050">
            <a:solidFill>
              <a:prstClr val="black"/>
            </a:solid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④再エネ電力メニュー購入</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solidFill>
                  <a:sysClr val="windowText" lastClr="000000"/>
                </a:solidFill>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kWh/</a:t>
            </a: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年</a:t>
            </a:r>
            <a:endParaRPr lang="en-US" altLang="ja-JP"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41" name="コネクタ: カギ線 40">
            <a:extLst>
              <a:ext uri="{FF2B5EF4-FFF2-40B4-BE49-F238E27FC236}">
                <a16:creationId xmlns:a16="http://schemas.microsoft.com/office/drawing/2014/main" id="{EC40DBA5-199C-48A2-B4EB-88FEE4905510}"/>
              </a:ext>
            </a:extLst>
          </p:cNvPr>
          <p:cNvCxnSpPr>
            <a:cxnSpLocks/>
            <a:stCxn id="39" idx="1"/>
            <a:endCxn id="58" idx="3"/>
          </p:cNvCxnSpPr>
          <p:nvPr/>
        </p:nvCxnSpPr>
        <p:spPr>
          <a:xfrm rot="10800000">
            <a:off x="3731051" y="3059168"/>
            <a:ext cx="669569" cy="472619"/>
          </a:xfrm>
          <a:prstGeom prst="bentConnector3">
            <a:avLst>
              <a:gd name="adj1" fmla="val 50000"/>
            </a:avLst>
          </a:prstGeom>
          <a:noFill/>
          <a:ln w="6350" cap="flat" cmpd="sng" algn="ctr">
            <a:solidFill>
              <a:srgbClr val="4472C4"/>
            </a:solidFill>
            <a:prstDash val="solid"/>
            <a:miter lim="800000"/>
            <a:tailEnd type="triangle"/>
          </a:ln>
          <a:effectLst/>
        </p:spPr>
      </p:cxnSp>
      <p:sp>
        <p:nvSpPr>
          <p:cNvPr id="24" name="テキスト ボックス 5">
            <a:extLst>
              <a:ext uri="{FF2B5EF4-FFF2-40B4-BE49-F238E27FC236}">
                <a16:creationId xmlns:a16="http://schemas.microsoft.com/office/drawing/2014/main" id="{0ADE0BE2-B9FE-46FA-9CD4-01F8F6A6C3E4}"/>
              </a:ext>
            </a:extLst>
          </p:cNvPr>
          <p:cNvSpPr txBox="1"/>
          <p:nvPr/>
        </p:nvSpPr>
        <p:spPr>
          <a:xfrm>
            <a:off x="3556479" y="3906581"/>
            <a:ext cx="646366" cy="201354"/>
          </a:xfrm>
          <a:prstGeom prst="rect">
            <a:avLst/>
          </a:prstGeom>
          <a:solidFill>
            <a:srgbClr val="FFF0C1"/>
          </a:solidFill>
          <a:ln w="19050">
            <a:solidFill>
              <a:sysClr val="windowText" lastClr="0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消費量</a:t>
            </a:r>
            <a:endPar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6" name="テキスト ボックス 143">
            <a:extLst>
              <a:ext uri="{FF2B5EF4-FFF2-40B4-BE49-F238E27FC236}">
                <a16:creationId xmlns:a16="http://schemas.microsoft.com/office/drawing/2014/main" id="{42E716F5-2ABC-4A0E-83D3-8143586902AE}"/>
              </a:ext>
            </a:extLst>
          </p:cNvPr>
          <p:cNvSpPr txBox="1"/>
          <p:nvPr/>
        </p:nvSpPr>
        <p:spPr>
          <a:xfrm>
            <a:off x="3535615" y="2108804"/>
            <a:ext cx="637574" cy="201355"/>
          </a:xfrm>
          <a:prstGeom prst="rect">
            <a:avLst/>
          </a:prstGeom>
          <a:solidFill>
            <a:srgbClr val="DAE3F3"/>
          </a:solidFill>
          <a:ln w="19050">
            <a:solidFill>
              <a:prstClr val="black"/>
            </a:solid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調達量</a:t>
            </a:r>
            <a:endPar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36" name="コネクタ: カギ線 35">
            <a:extLst>
              <a:ext uri="{FF2B5EF4-FFF2-40B4-BE49-F238E27FC236}">
                <a16:creationId xmlns:a16="http://schemas.microsoft.com/office/drawing/2014/main" id="{C042B6B0-CED0-40FE-8E16-47D5511F99BF}"/>
              </a:ext>
            </a:extLst>
          </p:cNvPr>
          <p:cNvCxnSpPr>
            <a:cxnSpLocks/>
            <a:stCxn id="58" idx="2"/>
            <a:endCxn id="48" idx="0"/>
          </p:cNvCxnSpPr>
          <p:nvPr/>
        </p:nvCxnSpPr>
        <p:spPr>
          <a:xfrm rot="5400000">
            <a:off x="3009506" y="3769812"/>
            <a:ext cx="840053" cy="2327"/>
          </a:xfrm>
          <a:prstGeom prst="bentConnector3">
            <a:avLst>
              <a:gd name="adj1" fmla="val 50000"/>
            </a:avLst>
          </a:prstGeom>
          <a:noFill/>
          <a:ln w="19050" cap="flat" cmpd="sng" algn="ctr">
            <a:solidFill>
              <a:srgbClr val="4472C4"/>
            </a:solidFill>
            <a:prstDash val="solid"/>
            <a:miter lim="800000"/>
            <a:tailEnd type="triangle"/>
          </a:ln>
          <a:effectLst/>
        </p:spPr>
      </p:cxnSp>
      <p:sp>
        <p:nvSpPr>
          <p:cNvPr id="48" name="テキスト ボックス 5">
            <a:extLst>
              <a:ext uri="{FF2B5EF4-FFF2-40B4-BE49-F238E27FC236}">
                <a16:creationId xmlns:a16="http://schemas.microsoft.com/office/drawing/2014/main" id="{B0A751A1-8D15-4300-8F6A-B1E487E3E469}"/>
              </a:ext>
            </a:extLst>
          </p:cNvPr>
          <p:cNvSpPr txBox="1"/>
          <p:nvPr/>
        </p:nvSpPr>
        <p:spPr>
          <a:xfrm>
            <a:off x="1232124" y="4191002"/>
            <a:ext cx="4392488" cy="1639125"/>
          </a:xfrm>
          <a:prstGeom prst="rect">
            <a:avLst/>
          </a:prstGeom>
          <a:solidFill>
            <a:srgbClr val="FFF0C1"/>
          </a:solidFill>
          <a:ln w="19050">
            <a:solidFill>
              <a:sysClr val="windowText" lastClr="0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バッテリーステーション</a:t>
            </a: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（補助対象設備）</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⑤年間消費電力量</a:t>
            </a:r>
            <a:endParaRPr lang="en-US" altLang="ja-JP"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en-US" sz="900" b="1" i="0" u="none" strike="noStrike" kern="100" cap="none" spc="0" normalizeH="0" baseline="0" noProof="0" dirty="0">
                <a:ln>
                  <a:noFill/>
                </a:ln>
                <a:solidFill>
                  <a:sysClr val="windowText" lastClr="000000"/>
                </a:solidFill>
                <a:effectLst/>
                <a:highlight>
                  <a:srgbClr val="FFFF00"/>
                </a:highligh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kWh/</a:t>
            </a: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年</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（消費電力</a:t>
            </a: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en-US" sz="900" b="1" i="0" u="none" strike="noStrike" kern="100" cap="none" spc="0" normalizeH="0" baseline="0" noProof="0" dirty="0">
                <a:ln>
                  <a:noFill/>
                </a:ln>
                <a:solidFill>
                  <a:sysClr val="windowText" lastClr="000000"/>
                </a:solidFill>
                <a:effectLst/>
                <a:highlight>
                  <a:srgbClr val="FFFF00"/>
                </a:highligh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kW</a:t>
            </a: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lang="ja-JP" altLang="en-US" sz="105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・設備概要（</a:t>
            </a:r>
            <a:r>
              <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車両の内訳や台数、交換バッテリーの数量など）</a:t>
            </a:r>
            <a:endParaRPr kumimoji="0" lang="en-US" altLang="ja-JP"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lang="ja-JP" altLang="en-US" sz="105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　＿＿＿＿＿＿＿＿＿＿＿＿＿＿＿＿＿＿＿＿＿</a:t>
            </a:r>
            <a:endParaRPr lang="en-US" altLang="ja-JP" sz="105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a:defRPr/>
            </a:pPr>
            <a:r>
              <a:rPr lang="ja-JP" altLang="en-US" sz="105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　＿＿＿＿＿＿＿＿＿＿＿＿＿＿＿＿＿＿＿＿＿</a:t>
            </a:r>
            <a:endParaRPr kumimoji="0" lang="en-US" altLang="ja-JP"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53" name="図 52" descr="ロゴ, アイコン&#10;&#10;自動的に生成された説明">
            <a:extLst>
              <a:ext uri="{FF2B5EF4-FFF2-40B4-BE49-F238E27FC236}">
                <a16:creationId xmlns:a16="http://schemas.microsoft.com/office/drawing/2014/main" id="{2DC90297-41D5-457F-82D8-8172F9EF617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97234" y="3879237"/>
            <a:ext cx="478395" cy="241788"/>
          </a:xfrm>
          <a:prstGeom prst="rect">
            <a:avLst/>
          </a:prstGeom>
        </p:spPr>
      </p:pic>
      <p:sp>
        <p:nvSpPr>
          <p:cNvPr id="42" name="コンテンツ プレースホルダー 5">
            <a:extLst>
              <a:ext uri="{FF2B5EF4-FFF2-40B4-BE49-F238E27FC236}">
                <a16:creationId xmlns:a16="http://schemas.microsoft.com/office/drawing/2014/main" id="{DC182739-D605-462D-8581-A4DA5C0FF966}"/>
              </a:ext>
            </a:extLst>
          </p:cNvPr>
          <p:cNvSpPr txBox="1">
            <a:spLocks/>
          </p:cNvSpPr>
          <p:nvPr/>
        </p:nvSpPr>
        <p:spPr>
          <a:xfrm>
            <a:off x="6489503" y="1808824"/>
            <a:ext cx="4928472" cy="443925"/>
          </a:xfrm>
          <a:prstGeom prst="rect">
            <a:avLst/>
          </a:prstGeom>
          <a:solidFill>
            <a:schemeClr val="bg1"/>
          </a:solidFill>
        </p:spPr>
        <p:txBody>
          <a:bodyPr vert="horz" lIns="0" tIns="45720" rIns="0" bIns="45720" rtlCol="0">
            <a:no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1200" b="1" dirty="0">
                <a:solidFill>
                  <a:schemeClr val="tx1"/>
                </a:solidFill>
                <a:latin typeface="游ゴシック" panose="020B0400000000000000" pitchFamily="50" charset="-128"/>
                <a:ea typeface="游ゴシック" panose="020B0400000000000000" pitchFamily="50" charset="-128"/>
              </a:rPr>
              <a:t>（１）導入設備の概要及びバッテリーステーションに必要な再エネ電力の調達方法（左図）</a:t>
            </a:r>
            <a:endParaRPr lang="en-US" altLang="ja-JP" sz="1200" b="1" dirty="0">
              <a:solidFill>
                <a:schemeClr val="tx1"/>
              </a:solidFill>
              <a:latin typeface="游ゴシック" panose="020B0400000000000000" pitchFamily="50" charset="-128"/>
              <a:ea typeface="游ゴシック" panose="020B0400000000000000" pitchFamily="50" charset="-128"/>
            </a:endParaRPr>
          </a:p>
          <a:p>
            <a:pPr marL="0" indent="0">
              <a:buFont typeface="Calibri" panose="020F0502020204030204" pitchFamily="34" charse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43" name="コンテンツ プレースホルダー 5">
            <a:extLst>
              <a:ext uri="{FF2B5EF4-FFF2-40B4-BE49-F238E27FC236}">
                <a16:creationId xmlns:a16="http://schemas.microsoft.com/office/drawing/2014/main" id="{3A5228E2-4111-47C9-8EDB-B4A36B9646E7}"/>
              </a:ext>
            </a:extLst>
          </p:cNvPr>
          <p:cNvSpPr>
            <a:spLocks noGrp="1"/>
          </p:cNvSpPr>
          <p:nvPr>
            <p:ph idx="1"/>
          </p:nvPr>
        </p:nvSpPr>
        <p:spPr>
          <a:xfrm>
            <a:off x="6564213" y="2292744"/>
            <a:ext cx="4928471" cy="1586493"/>
          </a:xfrm>
          <a:solidFill>
            <a:schemeClr val="bg1"/>
          </a:solidFill>
          <a:ln>
            <a:solidFill>
              <a:schemeClr val="tx1"/>
            </a:solidFill>
          </a:ln>
        </p:spPr>
        <p:txBody>
          <a:bodyPr lIns="72000" tIns="72000" rIns="72000" bIns="72000">
            <a:normAutofit/>
          </a:bodyPr>
          <a:lstStyle/>
          <a:p>
            <a:pPr marL="0" indent="0">
              <a:lnSpc>
                <a:spcPct val="100000"/>
              </a:lnSpc>
              <a:spcBef>
                <a:spcPts val="0"/>
              </a:spcBef>
              <a:spcAft>
                <a:spcPts val="0"/>
              </a:spcAft>
              <a:buNone/>
            </a:pPr>
            <a:r>
              <a:rPr lang="ja-JP" altLang="en-US" sz="1000" b="1" dirty="0">
                <a:solidFill>
                  <a:srgbClr val="0070C0"/>
                </a:solidFill>
                <a:latin typeface="游ゴシック" panose="020B0400000000000000" pitchFamily="50" charset="-128"/>
                <a:ea typeface="游ゴシック" panose="020B0400000000000000" pitchFamily="50" charset="-128"/>
              </a:rPr>
              <a:t>・再エネ自家発電設備を新設する場合</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補助対象</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 は、発電設備の規模</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設備容量</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の妥当性についても記述してください。</a:t>
            </a:r>
            <a:endParaRPr lang="en-US" altLang="ja-JP" sz="1000" b="1" dirty="0">
              <a:solidFill>
                <a:srgbClr val="0070C0"/>
              </a:solidFill>
              <a:latin typeface="游ゴシック" panose="020B0400000000000000" pitchFamily="50" charset="-128"/>
              <a:ea typeface="游ゴシック" panose="020B0400000000000000" pitchFamily="50" charset="-128"/>
            </a:endParaRPr>
          </a:p>
          <a:p>
            <a:pPr marL="0" indent="0">
              <a:lnSpc>
                <a:spcPct val="100000"/>
              </a:lnSpc>
              <a:spcBef>
                <a:spcPts val="0"/>
              </a:spcBef>
              <a:spcAft>
                <a:spcPts val="0"/>
              </a:spcAft>
              <a:buNone/>
            </a:pP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平常時において導入する車両やバッテリーステーション等が有効活用されることや、災害時における当該施設、設備の稼動の確実性を考慮し、妥当と判断される規模である必要があります。</a:t>
            </a:r>
            <a:endParaRPr lang="en-US" altLang="ja-JP" sz="1000" b="1" dirty="0">
              <a:solidFill>
                <a:srgbClr val="0070C0"/>
              </a:solidFill>
              <a:latin typeface="游ゴシック" panose="020B0400000000000000" pitchFamily="50" charset="-128"/>
              <a:ea typeface="游ゴシック" panose="020B0400000000000000" pitchFamily="50" charset="-128"/>
            </a:endParaRPr>
          </a:p>
          <a:p>
            <a:pPr marL="0" indent="0">
              <a:lnSpc>
                <a:spcPct val="100000"/>
              </a:lnSpc>
              <a:spcBef>
                <a:spcPts val="0"/>
              </a:spcBef>
              <a:spcAft>
                <a:spcPts val="0"/>
              </a:spcAft>
              <a:buNone/>
            </a:pPr>
            <a:endParaRPr lang="en-US" altLang="ja-JP" sz="1000" b="1" dirty="0">
              <a:solidFill>
                <a:srgbClr val="0070C0"/>
              </a:solidFill>
              <a:latin typeface="游ゴシック" panose="020B0400000000000000" pitchFamily="50" charset="-128"/>
              <a:ea typeface="游ゴシック" panose="020B0400000000000000" pitchFamily="50" charset="-128"/>
            </a:endParaRPr>
          </a:p>
          <a:p>
            <a:pPr marL="0" indent="0">
              <a:lnSpc>
                <a:spcPct val="100000"/>
              </a:lnSpc>
              <a:spcBef>
                <a:spcPts val="0"/>
              </a:spcBef>
              <a:spcAft>
                <a:spcPts val="0"/>
              </a:spcAft>
              <a:buNone/>
            </a:pPr>
            <a:r>
              <a:rPr lang="ja-JP" altLang="en-US" sz="1000" b="1" dirty="0">
                <a:solidFill>
                  <a:srgbClr val="0070C0"/>
                </a:solidFill>
                <a:latin typeface="游ゴシック" panose="020B0400000000000000" pitchFamily="50" charset="-128"/>
                <a:ea typeface="游ゴシック" panose="020B0400000000000000" pitchFamily="50" charset="-128"/>
              </a:rPr>
              <a:t>・既設の再エネ自家発電を活用する場合は、既設再エネからバッテリーステーション</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新規導入する車両運用</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に充当するための電力をどのように確保するかについて説明してください。</a:t>
            </a:r>
            <a:endParaRPr lang="en-US" altLang="ja-JP" sz="1000" b="1" dirty="0">
              <a:solidFill>
                <a:srgbClr val="0070C0"/>
              </a:solidFill>
              <a:latin typeface="游ゴシック" panose="020B0400000000000000" pitchFamily="50" charset="-128"/>
              <a:ea typeface="游ゴシック" panose="020B0400000000000000" pitchFamily="50" charset="-128"/>
            </a:endParaRPr>
          </a:p>
        </p:txBody>
      </p:sp>
      <p:sp>
        <p:nvSpPr>
          <p:cNvPr id="44" name="コンテンツ プレースホルダー 5">
            <a:extLst>
              <a:ext uri="{FF2B5EF4-FFF2-40B4-BE49-F238E27FC236}">
                <a16:creationId xmlns:a16="http://schemas.microsoft.com/office/drawing/2014/main" id="{7D582763-FE46-4C26-A93B-53FC939CF253}"/>
              </a:ext>
            </a:extLst>
          </p:cNvPr>
          <p:cNvSpPr txBox="1">
            <a:spLocks/>
          </p:cNvSpPr>
          <p:nvPr/>
        </p:nvSpPr>
        <p:spPr>
          <a:xfrm>
            <a:off x="6564213" y="4373133"/>
            <a:ext cx="4928471" cy="1648156"/>
          </a:xfrm>
          <a:prstGeom prst="rect">
            <a:avLst/>
          </a:prstGeom>
          <a:solidFill>
            <a:schemeClr val="bg1"/>
          </a:solidFill>
          <a:ln>
            <a:solidFill>
              <a:schemeClr val="tx1"/>
            </a:solidFill>
          </a:ln>
        </p:spPr>
        <p:txBody>
          <a:bodyPr vert="horz" lIns="72000" tIns="72000" rIns="72000" bIns="7200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0"/>
              </a:spcAft>
              <a:buFont typeface="Calibri" panose="020F0502020204030204" pitchFamily="34" charset="0"/>
              <a:buNone/>
            </a:pPr>
            <a:r>
              <a:rPr lang="ja-JP" altLang="en-US" sz="1000" b="1" dirty="0">
                <a:solidFill>
                  <a:srgbClr val="0070C0"/>
                </a:solidFill>
                <a:latin typeface="游ゴシック" panose="020B0400000000000000" pitchFamily="50" charset="-128"/>
                <a:ea typeface="游ゴシック" panose="020B0400000000000000" pitchFamily="50" charset="-128"/>
              </a:rPr>
              <a:t>（</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）バッテリーステーションの年間消費電力量</a:t>
            </a:r>
            <a:r>
              <a:rPr lang="en-US" altLang="ja-JP" sz="1000" b="1" dirty="0">
                <a:solidFill>
                  <a:srgbClr val="0070C0"/>
                </a:solidFill>
                <a:latin typeface="游ゴシック" panose="020B0400000000000000" pitchFamily="50" charset="-128"/>
                <a:ea typeface="游ゴシック" panose="020B0400000000000000" pitchFamily="50" charset="-128"/>
              </a:rPr>
              <a:t>(⑤)</a:t>
            </a:r>
            <a:r>
              <a:rPr lang="ja-JP" altLang="en-US" sz="1000" b="1" dirty="0">
                <a:solidFill>
                  <a:srgbClr val="0070C0"/>
                </a:solidFill>
                <a:latin typeface="游ゴシック" panose="020B0400000000000000" pitchFamily="50" charset="-128"/>
                <a:ea typeface="游ゴシック" panose="020B0400000000000000" pitchFamily="50" charset="-128"/>
              </a:rPr>
              <a:t>に占める再生可能エネルギー由来の電力調達量</a:t>
            </a:r>
            <a:r>
              <a:rPr lang="en-US" altLang="ja-JP" sz="1000" b="1" dirty="0">
                <a:solidFill>
                  <a:srgbClr val="0070C0"/>
                </a:solidFill>
                <a:latin typeface="游ゴシック" panose="020B0400000000000000" pitchFamily="50" charset="-128"/>
                <a:ea typeface="游ゴシック" panose="020B0400000000000000" pitchFamily="50" charset="-128"/>
              </a:rPr>
              <a:t>(①</a:t>
            </a:r>
            <a:r>
              <a:rPr lang="ja-JP" altLang="en-US" sz="1000" b="1" dirty="0">
                <a:solidFill>
                  <a:srgbClr val="0070C0"/>
                </a:solidFill>
                <a:latin typeface="游ゴシック" panose="020B0400000000000000" pitchFamily="50" charset="-128"/>
                <a:ea typeface="游ゴシック" panose="020B0400000000000000" pitchFamily="50" charset="-128"/>
              </a:rPr>
              <a:t>～④の合計</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の割合</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a:t>
            </a:r>
            <a:r>
              <a:rPr lang="en-US" altLang="ja-JP" sz="1000" b="1" dirty="0">
                <a:solidFill>
                  <a:srgbClr val="0070C0"/>
                </a:solidFill>
                <a:latin typeface="游ゴシック" panose="020B0400000000000000" pitchFamily="50" charset="-128"/>
                <a:ea typeface="游ゴシック" panose="020B0400000000000000" pitchFamily="50" charset="-128"/>
              </a:rPr>
              <a:t>)</a:t>
            </a:r>
          </a:p>
          <a:p>
            <a:pPr marL="0" indent="0">
              <a:lnSpc>
                <a:spcPct val="100000"/>
              </a:lnSpc>
              <a:spcBef>
                <a:spcPts val="0"/>
              </a:spcBef>
              <a:spcAft>
                <a:spcPts val="0"/>
              </a:spcAft>
              <a:buNone/>
            </a:pPr>
            <a:r>
              <a:rPr lang="ja-JP" altLang="en-US" sz="1000" b="1" dirty="0">
                <a:solidFill>
                  <a:srgbClr val="0070C0"/>
                </a:solidFill>
                <a:latin typeface="游ゴシック" panose="020B0400000000000000" pitchFamily="50" charset="-128"/>
                <a:ea typeface="游ゴシック" panose="020B0400000000000000" pitchFamily="50" charset="-128"/>
              </a:rPr>
              <a:t>　</a:t>
            </a:r>
            <a:endParaRPr lang="en-US" altLang="ja-JP" sz="1000" b="1" dirty="0">
              <a:solidFill>
                <a:srgbClr val="0070C0"/>
              </a:solidFill>
              <a:latin typeface="游ゴシック" panose="020B0400000000000000" pitchFamily="50" charset="-128"/>
              <a:ea typeface="游ゴシック" panose="020B0400000000000000" pitchFamily="50" charset="-128"/>
            </a:endParaRPr>
          </a:p>
          <a:p>
            <a:pPr marL="0" indent="0">
              <a:buNone/>
            </a:pP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45" name="コンテンツ プレースホルダー 5">
            <a:extLst>
              <a:ext uri="{FF2B5EF4-FFF2-40B4-BE49-F238E27FC236}">
                <a16:creationId xmlns:a16="http://schemas.microsoft.com/office/drawing/2014/main" id="{A34607AC-D147-4815-A038-16EF4EE54C47}"/>
              </a:ext>
            </a:extLst>
          </p:cNvPr>
          <p:cNvSpPr txBox="1">
            <a:spLocks/>
          </p:cNvSpPr>
          <p:nvPr/>
        </p:nvSpPr>
        <p:spPr>
          <a:xfrm>
            <a:off x="6489502" y="4035640"/>
            <a:ext cx="4928471" cy="280054"/>
          </a:xfrm>
          <a:prstGeom prst="rect">
            <a:avLst/>
          </a:prstGeom>
          <a:solidFill>
            <a:schemeClr val="bg1"/>
          </a:solidFill>
        </p:spPr>
        <p:txBody>
          <a:bodyPr vert="horz" lIns="0" tIns="45720" rIns="0" bIns="45720" rtlCol="0">
            <a:no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1200" b="1" dirty="0">
                <a:solidFill>
                  <a:schemeClr val="tx1"/>
                </a:solidFill>
                <a:latin typeface="游ゴシック" panose="020B0400000000000000" pitchFamily="50" charset="-128"/>
                <a:ea typeface="游ゴシック" panose="020B0400000000000000" pitchFamily="50" charset="-128"/>
              </a:rPr>
              <a:t>（２）再生可能エネルギー活用率（</a:t>
            </a:r>
            <a:r>
              <a:rPr lang="en-US" altLang="ja-JP" sz="1200" b="1" dirty="0">
                <a:solidFill>
                  <a:schemeClr val="tx1"/>
                </a:solidFill>
                <a:latin typeface="游ゴシック" panose="020B0400000000000000" pitchFamily="50" charset="-128"/>
                <a:ea typeface="游ゴシック" panose="020B0400000000000000" pitchFamily="50" charset="-128"/>
              </a:rPr>
              <a:t>※</a:t>
            </a:r>
            <a:r>
              <a:rPr lang="ja-JP" altLang="en-US" sz="1200" b="1" dirty="0">
                <a:solidFill>
                  <a:schemeClr val="tx1"/>
                </a:solidFill>
                <a:latin typeface="游ゴシック" panose="020B0400000000000000" pitchFamily="50" charset="-128"/>
                <a:ea typeface="游ゴシック" panose="020B0400000000000000" pitchFamily="50" charset="-128"/>
              </a:rPr>
              <a:t>）とその算出根拠</a:t>
            </a:r>
          </a:p>
        </p:txBody>
      </p:sp>
    </p:spTree>
    <p:extLst>
      <p:ext uri="{BB962C8B-B14F-4D97-AF65-F5344CB8AC3E}">
        <p14:creationId xmlns:p14="http://schemas.microsoft.com/office/powerpoint/2010/main" val="183344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③</a:t>
            </a:r>
            <a:r>
              <a:rPr lang="ja-JP" altLang="en-US" sz="2400" dirty="0">
                <a:solidFill>
                  <a:schemeClr val="tx1"/>
                </a:solidFill>
                <a:latin typeface="Meiryo UI" panose="020B0604030504040204" pitchFamily="50" charset="-128"/>
                <a:ea typeface="Meiryo UI" panose="020B0604030504040204" pitchFamily="50" charset="-128"/>
              </a:rPr>
              <a:t>－</a:t>
            </a:r>
            <a:r>
              <a:rPr lang="en-US" altLang="ja-JP" sz="2400" dirty="0">
                <a:solidFill>
                  <a:schemeClr val="tx1"/>
                </a:solidFill>
                <a:latin typeface="Meiryo UI" panose="020B0604030504040204" pitchFamily="50" charset="-128"/>
                <a:ea typeface="Meiryo UI" panose="020B0604030504040204" pitchFamily="50" charset="-128"/>
              </a:rPr>
              <a:t>1</a:t>
            </a:r>
            <a:r>
              <a:rPr lang="ja-JP" altLang="en-US" sz="3200" dirty="0">
                <a:solidFill>
                  <a:schemeClr val="tx1"/>
                </a:solidFill>
                <a:latin typeface="Meiryo UI" panose="020B0604030504040204" pitchFamily="50" charset="-128"/>
                <a:ea typeface="Meiryo UI" panose="020B0604030504040204" pitchFamily="50" charset="-128"/>
              </a:rPr>
              <a:t>　導入設備の平常時の運用方法</a:t>
            </a:r>
          </a:p>
        </p:txBody>
      </p:sp>
      <p:sp>
        <p:nvSpPr>
          <p:cNvPr id="6" name="コンテンツ プレースホルダー 5"/>
          <p:cNvSpPr>
            <a:spLocks noGrp="1"/>
          </p:cNvSpPr>
          <p:nvPr>
            <p:ph idx="1"/>
          </p:nvPr>
        </p:nvSpPr>
        <p:spPr>
          <a:xfrm>
            <a:off x="1096994" y="1845734"/>
            <a:ext cx="10055781" cy="4175554"/>
          </a:xfrm>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導入する補助対象設備（発電、バッテリーステーション、車両、交換バッテリー等）の</a:t>
            </a:r>
            <a:r>
              <a:rPr lang="ja-JP" altLang="en-US" u="sng" dirty="0">
                <a:solidFill>
                  <a:srgbClr val="0070C0"/>
                </a:solidFill>
                <a:latin typeface="Meiryo UI" panose="020B0604030504040204" pitchFamily="50" charset="-128"/>
                <a:ea typeface="Meiryo UI" panose="020B0604030504040204" pitchFamily="50" charset="-128"/>
              </a:rPr>
              <a:t>平常時における活用・運用方法</a:t>
            </a:r>
            <a:r>
              <a:rPr lang="ja-JP" altLang="en-US" dirty="0">
                <a:solidFill>
                  <a:srgbClr val="0070C0"/>
                </a:solidFill>
                <a:latin typeface="Meiryo UI" panose="020B0604030504040204" pitchFamily="50" charset="-128"/>
                <a:ea typeface="Meiryo UI" panose="020B0604030504040204" pitchFamily="50" charset="-128"/>
              </a:rPr>
              <a:t>について記入してください。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Tree>
    <p:extLst>
      <p:ext uri="{BB962C8B-B14F-4D97-AF65-F5344CB8AC3E}">
        <p14:creationId xmlns:p14="http://schemas.microsoft.com/office/powerpoint/2010/main" val="226194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③</a:t>
            </a:r>
            <a:r>
              <a:rPr lang="ja-JP" altLang="en-US" sz="2400" dirty="0">
                <a:solidFill>
                  <a:schemeClr val="tx1"/>
                </a:solidFill>
                <a:latin typeface="Meiryo UI" panose="020B0604030504040204" pitchFamily="50" charset="-128"/>
                <a:ea typeface="Meiryo UI" panose="020B0604030504040204" pitchFamily="50" charset="-128"/>
              </a:rPr>
              <a:t>－</a:t>
            </a:r>
            <a:r>
              <a:rPr lang="en-US" altLang="ja-JP" sz="2400" dirty="0">
                <a:solidFill>
                  <a:schemeClr val="tx1"/>
                </a:solidFill>
                <a:latin typeface="Meiryo UI" panose="020B0604030504040204" pitchFamily="50" charset="-128"/>
                <a:ea typeface="Meiryo UI" panose="020B0604030504040204" pitchFamily="50" charset="-128"/>
              </a:rPr>
              <a:t>2</a:t>
            </a:r>
            <a:r>
              <a:rPr lang="ja-JP" altLang="en-US" sz="3200" dirty="0">
                <a:solidFill>
                  <a:schemeClr val="tx1"/>
                </a:solidFill>
                <a:latin typeface="Meiryo UI" panose="020B0604030504040204" pitchFamily="50" charset="-128"/>
                <a:ea typeface="Meiryo UI" panose="020B0604030504040204" pitchFamily="50" charset="-128"/>
              </a:rPr>
              <a:t>　導入設備の災害時の運用方法</a:t>
            </a:r>
          </a:p>
        </p:txBody>
      </p:sp>
      <p:sp>
        <p:nvSpPr>
          <p:cNvPr id="6" name="コンテンツ プレースホルダー 5"/>
          <p:cNvSpPr>
            <a:spLocks noGrp="1"/>
          </p:cNvSpPr>
          <p:nvPr>
            <p:ph idx="1"/>
          </p:nvPr>
        </p:nvSpPr>
        <p:spPr>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導入する補助対象設備（発電、バッテリーステーション、車両、交換バッテリー等）の</a:t>
            </a:r>
            <a:r>
              <a:rPr lang="ja-JP" altLang="en-US" u="sng" dirty="0">
                <a:solidFill>
                  <a:srgbClr val="0070C0"/>
                </a:solidFill>
                <a:latin typeface="Meiryo UI" panose="020B0604030504040204" pitchFamily="50" charset="-128"/>
                <a:ea typeface="Meiryo UI" panose="020B0604030504040204" pitchFamily="50" charset="-128"/>
              </a:rPr>
              <a:t>災害時における活用・運用方法</a:t>
            </a:r>
            <a:r>
              <a:rPr lang="ja-JP" altLang="en-US" dirty="0">
                <a:solidFill>
                  <a:srgbClr val="0070C0"/>
                </a:solidFill>
                <a:latin typeface="Meiryo UI" panose="020B0604030504040204" pitchFamily="50" charset="-128"/>
                <a:ea typeface="Meiryo UI" panose="020B0604030504040204" pitchFamily="50" charset="-128"/>
              </a:rPr>
              <a:t>について記入してください。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Tree>
    <p:extLst>
      <p:ext uri="{BB962C8B-B14F-4D97-AF65-F5344CB8AC3E}">
        <p14:creationId xmlns:p14="http://schemas.microsoft.com/office/powerpoint/2010/main" val="326850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④　災害時における地域貢献としての役割</a:t>
            </a:r>
          </a:p>
        </p:txBody>
      </p:sp>
      <p:sp>
        <p:nvSpPr>
          <p:cNvPr id="6" name="コンテンツ プレースホルダー 5"/>
          <p:cNvSpPr>
            <a:spLocks noGrp="1"/>
          </p:cNvSpPr>
          <p:nvPr>
            <p:ph idx="1"/>
          </p:nvPr>
        </p:nvSpPr>
        <p:spPr>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災害発生時に当該施設（物流・配送拠点等）が地域貢献としてどのような機能・役割を担う予定か記入してください。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u="sng" dirty="0">
                <a:solidFill>
                  <a:srgbClr val="0070C0"/>
                </a:solidFill>
                <a:latin typeface="Meiryo UI" panose="020B0604030504040204" pitchFamily="50" charset="-128"/>
                <a:ea typeface="Meiryo UI" panose="020B0604030504040204" pitchFamily="50" charset="-128"/>
              </a:rPr>
              <a:t>また、現時点で記載が難しい場合は、将来の検討の可能性について記入してください。</a:t>
            </a:r>
            <a:endParaRPr lang="en-US" altLang="ja-JP" u="sng"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u="sng"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Tree>
    <p:extLst>
      <p:ext uri="{BB962C8B-B14F-4D97-AF65-F5344CB8AC3E}">
        <p14:creationId xmlns:p14="http://schemas.microsoft.com/office/powerpoint/2010/main" val="4167720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⑤　通信機器等を用いたシステム導入について</a:t>
            </a:r>
          </a:p>
        </p:txBody>
      </p:sp>
      <p:sp>
        <p:nvSpPr>
          <p:cNvPr id="6" name="コンテンツ プレースホルダー 5"/>
          <p:cNvSpPr>
            <a:spLocks noGrp="1"/>
          </p:cNvSpPr>
          <p:nvPr>
            <p:ph idx="1"/>
          </p:nvPr>
        </p:nvSpPr>
        <p:spPr>
          <a:solidFill>
            <a:schemeClr val="bg1"/>
          </a:solidFill>
        </p:spPr>
        <p:txBody>
          <a:bodyPr>
            <a:normAutofit/>
          </a:bodyPr>
          <a:lstStyle/>
          <a:p>
            <a:pPr marL="0" indent="0">
              <a:buNone/>
            </a:pPr>
            <a:r>
              <a:rPr lang="ja-JP" altLang="en-US" sz="2000" dirty="0">
                <a:solidFill>
                  <a:srgbClr val="0070C0"/>
                </a:solidFill>
                <a:latin typeface="Meiryo UI" panose="020B0604030504040204" pitchFamily="50" charset="-128"/>
                <a:ea typeface="Meiryo UI" panose="020B0604030504040204" pitchFamily="50" charset="-128"/>
              </a:rPr>
              <a:t>通信機器等を用いて物流・配送車両と通信を行い、必要な情報を収集分析することでバッテリーステーションの充放電を制御することが可能なシステムを導入する場合はその活用方法について記入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2000" u="sng" dirty="0">
                <a:solidFill>
                  <a:srgbClr val="0070C0"/>
                </a:solidFill>
                <a:latin typeface="Meiryo UI" panose="020B0604030504040204" pitchFamily="50" charset="-128"/>
                <a:ea typeface="Meiryo UI" panose="020B0604030504040204" pitchFamily="50" charset="-128"/>
              </a:rPr>
              <a:t>該当がない場合はその旨を記入してください。</a:t>
            </a:r>
            <a:endParaRPr lang="en-US" altLang="ja-JP" sz="2000" u="sng"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0070C0"/>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Tree>
    <p:extLst>
      <p:ext uri="{BB962C8B-B14F-4D97-AF65-F5344CB8AC3E}">
        <p14:creationId xmlns:p14="http://schemas.microsoft.com/office/powerpoint/2010/main" val="74286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976</Words>
  <Application>Microsoft Office PowerPoint</Application>
  <PresentationFormat>ユーザー設定</PresentationFormat>
  <Paragraphs>84</Paragraphs>
  <Slides>7</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7</vt:i4>
      </vt:variant>
    </vt:vector>
  </HeadingPairs>
  <TitlesOfParts>
    <vt:vector size="15" baseType="lpstr">
      <vt:lpstr>Meiryo UI</vt:lpstr>
      <vt:lpstr>游ゴシック</vt:lpstr>
      <vt:lpstr>游明朝</vt:lpstr>
      <vt:lpstr>Arial</vt:lpstr>
      <vt:lpstr>Calibri</vt:lpstr>
      <vt:lpstr>Calibri Light</vt:lpstr>
      <vt:lpstr>レトロスペクト</vt:lpstr>
      <vt:lpstr>デザインの設定</vt:lpstr>
      <vt:lpstr>モデル構築支援事業の概要</vt:lpstr>
      <vt:lpstr>①　事業実施場所の現状と事業の概要</vt:lpstr>
      <vt:lpstr>②　導入設備の概要、再生可能エネルギーの導入及び活用方法</vt:lpstr>
      <vt:lpstr>③－1　導入設備の平常時の運用方法</vt:lpstr>
      <vt:lpstr>③－2　導入設備の災害時の運用方法</vt:lpstr>
      <vt:lpstr>④　災害時における地域貢献としての役割</vt:lpstr>
      <vt:lpstr>⑤　通信機器等を用いたシステム導入について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2022-04-11T02:19:29Z</dcterms:created>
  <dcterms:modified xsi:type="dcterms:W3CDTF">2022-04-11T05:03:13Z</dcterms:modified>
</cp:coreProperties>
</file>