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694" r:id="rId4"/>
    <p:sldId id="697" r:id="rId5"/>
    <p:sldId id="689" r:id="rId6"/>
    <p:sldId id="696" r:id="rId7"/>
    <p:sldId id="692" r:id="rId8"/>
    <p:sldId id="693"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66FF"/>
    <a:srgbClr val="FF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110" d="100"/>
          <a:sy n="110" d="100"/>
        </p:scale>
        <p:origin x="91" y="365"/>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2021/11/10</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2021/11/10</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3735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7166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65007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677395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4023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1276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11/10/2021</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11/10/2021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11/10/2021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11/10/2021</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正方形/長方形 3"/>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
        <p:nvSpPr>
          <p:cNvPr id="2" name="タイトル 1"/>
          <p:cNvSpPr>
            <a:spLocks noGrp="1"/>
          </p:cNvSpPr>
          <p:nvPr>
            <p:ph type="title"/>
          </p:nvPr>
        </p:nvSpPr>
        <p:spPr>
          <a:xfrm>
            <a:off x="158068" y="39688"/>
            <a:ext cx="10969943"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10923911" y="6597352"/>
            <a:ext cx="1284051"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35392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11/10/2021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11/10/2021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11/10/2021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11/10/2021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11/10/2021</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11/10/2021</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11/10/2021</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
        <p:nvSpPr>
          <p:cNvPr id="7" name="正方形/長方形 6">
            <a:extLst>
              <a:ext uri="{FF2B5EF4-FFF2-40B4-BE49-F238E27FC236}">
                <a16:creationId xmlns:a16="http://schemas.microsoft.com/office/drawing/2014/main" id="{E8715E02-26D8-434A-A398-8EE5F8CC4264}"/>
              </a:ext>
            </a:extLst>
          </p:cNvPr>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11/10/2021</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11/10/2021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11/10/2021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11/10/2021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11/10/2021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11/10/2021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11/10/2021</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11/10/2021</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11/10/2021</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11/10/2021</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11/10/2021</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11/10/2021</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11/10/2021</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 id="21474840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11/10/2021</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5877" y="3654410"/>
            <a:ext cx="9577066" cy="747462"/>
          </a:xfrm>
        </p:spPr>
        <p:txBody>
          <a:bodyPr rtlCol="0">
            <a:normAutofit/>
          </a:bodyPr>
          <a:lstStyle/>
          <a:p>
            <a:pPr algn="ctr" rtl="0"/>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rgbClr val="0000CC"/>
                </a:solidFill>
                <a:latin typeface="Meiryo UI" panose="020B0604030504040204" pitchFamily="50" charset="-128"/>
                <a:ea typeface="Meiryo UI" panose="020B0604030504040204" pitchFamily="50" charset="-128"/>
              </a:rPr>
              <a:t>事業名</a:t>
            </a:r>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chemeClr val="tx1"/>
                </a:solidFill>
                <a:latin typeface="Meiryo UI" panose="020B0604030504040204" pitchFamily="50" charset="-128"/>
                <a:ea typeface="Meiryo UI" panose="020B0604030504040204" pitchFamily="50" charset="-128"/>
              </a:rPr>
              <a:t>の概要</a:t>
            </a:r>
          </a:p>
        </p:txBody>
      </p:sp>
      <p:sp>
        <p:nvSpPr>
          <p:cNvPr id="3" name="コンテンツ プレースホルダー 2"/>
          <p:cNvSpPr>
            <a:spLocks noGrp="1"/>
          </p:cNvSpPr>
          <p:nvPr>
            <p:ph type="subTitle" idx="1"/>
          </p:nvPr>
        </p:nvSpPr>
        <p:spPr>
          <a:xfrm>
            <a:off x="1413892" y="5625099"/>
            <a:ext cx="10476655" cy="747462"/>
          </a:xfrm>
        </p:spPr>
        <p:txBody>
          <a:bodyPr rtlCol="0">
            <a:normAutofit/>
          </a:bodyPr>
          <a:lstStyle/>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ない場合は削除</a:t>
            </a:r>
            <a:r>
              <a:rPr lang="en-US" altLang="ja-JP" dirty="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二酸化炭素排出抑制対策事業費等補助金　</a:t>
            </a:r>
            <a:r>
              <a:rPr lang="ja-JP" altLang="en-US" sz="1400" noProof="0" dirty="0">
                <a:solidFill>
                  <a:schemeClr val="bg1"/>
                </a:solidFill>
                <a:latin typeface="Meiryo UI" panose="020B0604030504040204" pitchFamily="50" charset="-128"/>
                <a:ea typeface="Meiryo UI" panose="020B0604030504040204" pitchFamily="50" charset="-128"/>
              </a:rPr>
              <a:t>平時の脱炭素化と災害時の安心を実現するフェーズフリーの省</a:t>
            </a:r>
            <a:r>
              <a:rPr lang="en-US" altLang="ja-JP" sz="1400" noProof="0" dirty="0">
                <a:solidFill>
                  <a:schemeClr val="bg1"/>
                </a:solidFill>
                <a:latin typeface="Meiryo UI" panose="020B0604030504040204" pitchFamily="50" charset="-128"/>
                <a:ea typeface="Meiryo UI" panose="020B0604030504040204" pitchFamily="50" charset="-128"/>
              </a:rPr>
              <a:t>co2</a:t>
            </a:r>
            <a:r>
              <a:rPr lang="ja-JP" altLang="en-US" sz="1400" noProof="0" dirty="0">
                <a:solidFill>
                  <a:schemeClr val="bg1"/>
                </a:solidFill>
                <a:latin typeface="Meiryo UI" panose="020B0604030504040204" pitchFamily="50" charset="-128"/>
                <a:ea typeface="Meiryo UI" panose="020B0604030504040204" pitchFamily="50" charset="-128"/>
              </a:rPr>
              <a:t>独立型施設支援</a:t>
            </a:r>
            <a:r>
              <a:rPr lang="ja-JP" altLang="en-US" sz="1400" noProof="0" dirty="0">
                <a:latin typeface="Meiryo UI" panose="020B0604030504040204" pitchFamily="50" charset="-128"/>
                <a:ea typeface="Meiryo UI" panose="020B0604030504040204" pitchFamily="50" charset="-128"/>
              </a:rPr>
              <a:t>事業</a:t>
            </a:r>
          </a:p>
        </p:txBody>
      </p:sp>
      <p:sp>
        <p:nvSpPr>
          <p:cNvPr id="4" name="テキスト ボックス 3"/>
          <p:cNvSpPr txBox="1"/>
          <p:nvPr/>
        </p:nvSpPr>
        <p:spPr>
          <a:xfrm>
            <a:off x="189755" y="235602"/>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21801" y="1574830"/>
            <a:ext cx="10945218" cy="1959811"/>
          </a:xfrm>
          <a:prstGeom prst="rect">
            <a:avLst/>
          </a:prstGeom>
          <a:solidFill>
            <a:schemeClr val="accent2">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①本書式の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等、「赤字の部分」、「青字」は、削除して使用し、ご提出ください。</a:t>
            </a:r>
            <a:endParaRPr lang="en-US" altLang="ja-JP" dirty="0">
              <a:solidFill>
                <a:srgbClr val="FF0000"/>
              </a:solidFill>
            </a:endParaRPr>
          </a:p>
          <a:p>
            <a:pPr eaLnBrk="1" fontAlgn="auto" hangingPunct="1">
              <a:spcBef>
                <a:spcPts val="0"/>
              </a:spcBef>
              <a:spcAft>
                <a:spcPts val="0"/>
              </a:spcAft>
              <a:defRPr/>
            </a:pPr>
            <a:r>
              <a:rPr lang="ja-JP" altLang="en-US" sz="1800" dirty="0">
                <a:solidFill>
                  <a:srgbClr val="FF0000"/>
                </a:solidFill>
                <a:latin typeface="Meiryo UI" panose="020B0604030504040204" pitchFamily="50" charset="-128"/>
                <a:ea typeface="Meiryo UI" panose="020B0604030504040204" pitchFamily="50" charset="-128"/>
              </a:rPr>
              <a:t>②記載にあたっては、図表（写真、パース、位置図、区域図、配置図、エネルギーフロー、体制図、スキーム図、グラフ、　</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　 </a:t>
            </a:r>
            <a:r>
              <a:rPr lang="ja-JP" altLang="en-US" sz="1800" dirty="0">
                <a:solidFill>
                  <a:srgbClr val="FF0000"/>
                </a:solidFill>
                <a:latin typeface="Meiryo UI" panose="020B0604030504040204" pitchFamily="50" charset="-128"/>
                <a:ea typeface="Meiryo UI" panose="020B0604030504040204" pitchFamily="50" charset="-128"/>
              </a:rPr>
              <a:t>線表等）などを用い、ヴィジュアル的に表現すること。</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③</a:t>
            </a:r>
            <a:r>
              <a:rPr lang="ja-JP" altLang="en-US" sz="1800" dirty="0">
                <a:solidFill>
                  <a:srgbClr val="FF0000"/>
                </a:solidFill>
              </a:rPr>
              <a:t>枠線については、適宜変更を行い、行の追加等を行うこと。</a:t>
            </a:r>
            <a:r>
              <a:rPr lang="ja-JP" altLang="en-US" sz="1800" dirty="0">
                <a:solidFill>
                  <a:schemeClr val="tx1"/>
                </a:solidFill>
              </a:rPr>
              <a:t>　</a:t>
            </a:r>
            <a:endParaRPr lang="en-US" altLang="ja-JP" dirty="0">
              <a:solidFill>
                <a:srgbClr val="FF0000"/>
              </a:solidFill>
            </a:endParaRPr>
          </a:p>
        </p:txBody>
      </p:sp>
      <p:sp>
        <p:nvSpPr>
          <p:cNvPr id="8" name="タイトル 1">
            <a:extLst>
              <a:ext uri="{FF2B5EF4-FFF2-40B4-BE49-F238E27FC236}">
                <a16:creationId xmlns:a16="http://schemas.microsoft.com/office/drawing/2014/main" id="{DA5E1FB2-3CE8-487F-8614-197874EAA2F6}"/>
              </a:ext>
            </a:extLst>
          </p:cNvPr>
          <p:cNvSpPr txBox="1">
            <a:spLocks/>
          </p:cNvSpPr>
          <p:nvPr/>
        </p:nvSpPr>
        <p:spPr>
          <a:xfrm>
            <a:off x="477788" y="621841"/>
            <a:ext cx="3528392" cy="479690"/>
          </a:xfrm>
          <a:prstGeom prst="rect">
            <a:avLst/>
          </a:prstGeom>
        </p:spPr>
        <p:txBody>
          <a:bodyPr vert="horz" lIns="91440" tIns="45720" rIns="91440" bIns="45720" rtlCol="0" anchor="b">
            <a:noAutofit/>
          </a:bodyPr>
          <a:lstStyle>
            <a:lvl1pPr algn="l" defTabSz="914126" rtl="0" eaLnBrk="1" latinLnBrk="0" hangingPunct="1">
              <a:lnSpc>
                <a:spcPct val="85000"/>
              </a:lnSpc>
              <a:spcBef>
                <a:spcPct val="0"/>
              </a:spcBef>
              <a:buNone/>
              <a:defRPr kumimoji="1" sz="7998" kern="1200" spc="-50" baseline="0">
                <a:solidFill>
                  <a:schemeClr val="tx1">
                    <a:lumMod val="85000"/>
                    <a:lumOff val="15000"/>
                  </a:schemeClr>
                </a:solidFill>
                <a:latin typeface="+mj-lt"/>
                <a:ea typeface="+mj-ea"/>
                <a:cs typeface="+mj-cs"/>
              </a:defRPr>
            </a:lvl1pPr>
          </a:lstStyle>
          <a:p>
            <a:r>
              <a:rPr lang="ja-JP" altLang="en-US" sz="2200" dirty="0">
                <a:solidFill>
                  <a:schemeClr val="tx1"/>
                </a:solidFill>
                <a:latin typeface="Meiryo UI" panose="020B0604030504040204" pitchFamily="50" charset="-128"/>
                <a:ea typeface="Meiryo UI" panose="020B0604030504040204" pitchFamily="50" charset="-128"/>
              </a:rPr>
              <a:t>省</a:t>
            </a:r>
            <a:r>
              <a:rPr lang="en-US" altLang="ja-JP" sz="2200" dirty="0">
                <a:solidFill>
                  <a:schemeClr val="tx1"/>
                </a:solidFill>
                <a:latin typeface="Meiryo UI" panose="020B0604030504040204" pitchFamily="50" charset="-128"/>
                <a:ea typeface="Meiryo UI" panose="020B0604030504040204" pitchFamily="50" charset="-128"/>
              </a:rPr>
              <a:t>CO2</a:t>
            </a:r>
            <a:r>
              <a:rPr lang="ja-JP" altLang="en-US" sz="2200" dirty="0">
                <a:solidFill>
                  <a:schemeClr val="tx1"/>
                </a:solidFill>
                <a:latin typeface="Meiryo UI" panose="020B0604030504040204" pitchFamily="50" charset="-128"/>
                <a:ea typeface="Meiryo UI" panose="020B0604030504040204" pitchFamily="50" charset="-128"/>
              </a:rPr>
              <a:t>独立型施設支援</a:t>
            </a:r>
            <a:r>
              <a:rPr lang="ja-JP" altLang="en-US" sz="2200" dirty="0">
                <a:latin typeface="Meiryo UI" panose="020B0604030504040204" pitchFamily="50" charset="-128"/>
                <a:ea typeface="Meiryo UI" panose="020B0604030504040204" pitchFamily="50" charset="-128"/>
              </a:rPr>
              <a:t>事業</a:t>
            </a:r>
          </a:p>
        </p:txBody>
      </p:sp>
      <p:sp>
        <p:nvSpPr>
          <p:cNvPr id="9" name="コンテンツ プレースホルダー 2">
            <a:extLst>
              <a:ext uri="{FF2B5EF4-FFF2-40B4-BE49-F238E27FC236}">
                <a16:creationId xmlns:a16="http://schemas.microsoft.com/office/drawing/2014/main" id="{5D3ED9EA-A7BF-4A82-A42E-B7D0581FF7BF}"/>
              </a:ext>
            </a:extLst>
          </p:cNvPr>
          <p:cNvSpPr txBox="1">
            <a:spLocks/>
          </p:cNvSpPr>
          <p:nvPr/>
        </p:nvSpPr>
        <p:spPr>
          <a:xfrm>
            <a:off x="1125860" y="4351635"/>
            <a:ext cx="8280920" cy="340011"/>
          </a:xfrm>
          <a:prstGeom prst="rect">
            <a:avLst/>
          </a:prstGeom>
        </p:spPr>
        <p:txBody>
          <a:bodyPr vert="horz" lIns="91440" tIns="45720" rIns="91440" bIns="45720" rtlCol="0">
            <a:normAutofit/>
          </a:bodyPr>
          <a:lstStyle>
            <a:lvl1pPr marL="0" indent="0"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399" kern="1200" cap="all" spc="200" baseline="0">
                <a:solidFill>
                  <a:schemeClr val="tx2"/>
                </a:solidFill>
                <a:latin typeface="+mj-lt"/>
                <a:ea typeface="+mn-ea"/>
                <a:cs typeface="+mn-cs"/>
              </a:defRPr>
            </a:lvl1pPr>
            <a:lvl2pPr marL="457063"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2pPr>
            <a:lvl3pPr marL="914126"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3pPr>
            <a:lvl4pPr marL="1371189"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4pPr>
            <a:lvl5pPr marL="1828251"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5pPr>
            <a:lvl6pPr marL="2285314"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6pPr>
            <a:lvl7pPr marL="2742377"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7pPr>
            <a:lvl8pPr marL="3199440"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8pPr>
            <a:lvl9pPr marL="3656503"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9pPr>
          </a:lstStyle>
          <a:p>
            <a:r>
              <a:rPr lang="ja-JP" altLang="en-US" sz="1400" dirty="0">
                <a:solidFill>
                  <a:srgbClr val="0000CC"/>
                </a:solidFill>
                <a:latin typeface="Meiryo UI" panose="020B0604030504040204" pitchFamily="50" charset="-128"/>
                <a:ea typeface="Meiryo UI" panose="020B0604030504040204" pitchFamily="50" charset="-128"/>
              </a:rPr>
              <a:t> </a:t>
            </a:r>
            <a:r>
              <a:rPr lang="en-US" altLang="ja-JP" sz="1400" dirty="0">
                <a:solidFill>
                  <a:srgbClr val="0000CC"/>
                </a:solidFill>
                <a:latin typeface="Meiryo UI" panose="020B0604030504040204" pitchFamily="50" charset="-128"/>
                <a:ea typeface="Meiryo UI" panose="020B0604030504040204" pitchFamily="50" charset="-128"/>
              </a:rPr>
              <a:t>(※【</a:t>
            </a:r>
            <a:r>
              <a:rPr lang="ja-JP" altLang="en-US" sz="1400" dirty="0">
                <a:solidFill>
                  <a:srgbClr val="0000CC"/>
                </a:solidFill>
                <a:latin typeface="Meiryo UI" panose="020B0604030504040204" pitchFamily="50" charset="-128"/>
                <a:ea typeface="Meiryo UI" panose="020B0604030504040204" pitchFamily="50" charset="-128"/>
              </a:rPr>
              <a:t>様式第</a:t>
            </a:r>
            <a:r>
              <a:rPr lang="en-US" altLang="ja-JP" sz="1400" dirty="0">
                <a:solidFill>
                  <a:srgbClr val="0000CC"/>
                </a:solidFill>
                <a:latin typeface="Meiryo UI" panose="020B0604030504040204" pitchFamily="50" charset="-128"/>
                <a:ea typeface="Meiryo UI" panose="020B0604030504040204" pitchFamily="50" charset="-128"/>
              </a:rPr>
              <a:t>11】</a:t>
            </a:r>
            <a:r>
              <a:rPr lang="ja-JP" altLang="en-US" sz="1400" dirty="0">
                <a:solidFill>
                  <a:srgbClr val="0000CC"/>
                </a:solidFill>
                <a:latin typeface="Meiryo UI" panose="020B0604030504040204" pitchFamily="50" charset="-128"/>
                <a:ea typeface="Meiryo UI" panose="020B0604030504040204" pitchFamily="50" charset="-128"/>
              </a:rPr>
              <a:t>別紙</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の</a:t>
            </a:r>
            <a:r>
              <a:rPr lang="en-US" altLang="ja-JP" sz="1400" dirty="0">
                <a:solidFill>
                  <a:srgbClr val="0000CC"/>
                </a:solidFill>
                <a:latin typeface="Meiryo UI" panose="020B0604030504040204" pitchFamily="50" charset="-128"/>
                <a:ea typeface="Meiryo UI" panose="020B0604030504040204" pitchFamily="50" charset="-128"/>
              </a:rPr>
              <a:t>&lt;</a:t>
            </a:r>
            <a:r>
              <a:rPr lang="ja-JP" altLang="en-US" sz="1400" dirty="0">
                <a:solidFill>
                  <a:srgbClr val="0000CC"/>
                </a:solidFill>
                <a:latin typeface="Meiryo UI" panose="020B0604030504040204" pitchFamily="50" charset="-128"/>
                <a:ea typeface="Meiryo UI" panose="020B0604030504040204" pitchFamily="50" charset="-128"/>
              </a:rPr>
              <a:t>事業名</a:t>
            </a:r>
            <a:r>
              <a:rPr lang="en-US" altLang="ja-JP" sz="1400" dirty="0">
                <a:solidFill>
                  <a:srgbClr val="0000CC"/>
                </a:solidFill>
                <a:latin typeface="Meiryo UI" panose="020B0604030504040204" pitchFamily="50" charset="-128"/>
                <a:ea typeface="Meiryo UI" panose="020B0604030504040204" pitchFamily="50" charset="-128"/>
              </a:rPr>
              <a:t>&gt;</a:t>
            </a:r>
            <a:r>
              <a:rPr lang="ja-JP" altLang="en-US" sz="1400" dirty="0">
                <a:solidFill>
                  <a:srgbClr val="0000CC"/>
                </a:solidFill>
                <a:latin typeface="Meiryo UI" panose="020B0604030504040204" pitchFamily="50" charset="-128"/>
                <a:ea typeface="Meiryo UI" panose="020B0604030504040204" pitchFamily="50" charset="-128"/>
              </a:rPr>
              <a:t>と同じ内容を記載</a:t>
            </a:r>
            <a:r>
              <a:rPr lang="en-US" altLang="ja-JP" sz="1400" dirty="0">
                <a:solidFill>
                  <a:srgbClr val="0000CC"/>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24337"/>
            <a:ext cx="3142084" cy="500062"/>
          </a:xfrm>
        </p:spPr>
        <p:txBody>
          <a:bodyPr>
            <a:normAutofit/>
          </a:bodyPr>
          <a:lstStyle/>
          <a:p>
            <a:r>
              <a:rPr kumimoji="1" lang="ja-JP" altLang="en-US" sz="2400" dirty="0">
                <a:latin typeface="Meiryo UI" panose="020B0604030504040204" pitchFamily="50" charset="-128"/>
                <a:ea typeface="Meiryo UI" panose="020B0604030504040204" pitchFamily="50" charset="-128"/>
              </a:rPr>
              <a:t>１．補助事業の概要</a:t>
            </a:r>
          </a:p>
        </p:txBody>
      </p:sp>
      <p:sp>
        <p:nvSpPr>
          <p:cNvPr id="16" name="テキスト ボックス 15"/>
          <p:cNvSpPr txBox="1"/>
          <p:nvPr/>
        </p:nvSpPr>
        <p:spPr>
          <a:xfrm>
            <a:off x="137315" y="657249"/>
            <a:ext cx="493931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（１）事業概要</a:t>
            </a:r>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6" name="表 6">
            <a:extLst>
              <a:ext uri="{FF2B5EF4-FFF2-40B4-BE49-F238E27FC236}">
                <a16:creationId xmlns:a16="http://schemas.microsoft.com/office/drawing/2014/main" id="{86E13BFD-9E4D-46B7-917E-3DAF9AD5AA3F}"/>
              </a:ext>
            </a:extLst>
          </p:cNvPr>
          <p:cNvGraphicFramePr>
            <a:graphicFrameLocks noGrp="1"/>
          </p:cNvGraphicFramePr>
          <p:nvPr>
            <p:extLst>
              <p:ext uri="{D42A27DB-BD31-4B8C-83A1-F6EECF244321}">
                <p14:modId xmlns:p14="http://schemas.microsoft.com/office/powerpoint/2010/main" val="4254265568"/>
              </p:ext>
            </p:extLst>
          </p:nvPr>
        </p:nvGraphicFramePr>
        <p:xfrm>
          <a:off x="359384" y="1142631"/>
          <a:ext cx="11470056" cy="4870702"/>
        </p:xfrm>
        <a:graphic>
          <a:graphicData uri="http://schemas.openxmlformats.org/drawingml/2006/table">
            <a:tbl>
              <a:tblPr firstRow="1" bandRow="1">
                <a:tableStyleId>{3B4B98B0-60AC-42C2-AFA5-B58CD77FA1E5}</a:tableStyleId>
              </a:tblPr>
              <a:tblGrid>
                <a:gridCol w="1289570">
                  <a:extLst>
                    <a:ext uri="{9D8B030D-6E8A-4147-A177-3AD203B41FA5}">
                      <a16:colId xmlns:a16="http://schemas.microsoft.com/office/drawing/2014/main" val="2372637781"/>
                    </a:ext>
                  </a:extLst>
                </a:gridCol>
                <a:gridCol w="4299529">
                  <a:extLst>
                    <a:ext uri="{9D8B030D-6E8A-4147-A177-3AD203B41FA5}">
                      <a16:colId xmlns:a16="http://schemas.microsoft.com/office/drawing/2014/main" val="2836201676"/>
                    </a:ext>
                  </a:extLst>
                </a:gridCol>
                <a:gridCol w="1443769">
                  <a:extLst>
                    <a:ext uri="{9D8B030D-6E8A-4147-A177-3AD203B41FA5}">
                      <a16:colId xmlns:a16="http://schemas.microsoft.com/office/drawing/2014/main" val="1800199851"/>
                    </a:ext>
                  </a:extLst>
                </a:gridCol>
                <a:gridCol w="4437188">
                  <a:extLst>
                    <a:ext uri="{9D8B030D-6E8A-4147-A177-3AD203B41FA5}">
                      <a16:colId xmlns:a16="http://schemas.microsoft.com/office/drawing/2014/main" val="3500688237"/>
                    </a:ext>
                  </a:extLst>
                </a:gridCol>
              </a:tblGrid>
              <a:tr h="1107461">
                <a:tc>
                  <a:txBody>
                    <a:bodyPr/>
                    <a:lstStyle/>
                    <a:p>
                      <a:pPr algn="l"/>
                      <a:r>
                        <a:rPr kumimoji="1" lang="ja-JP" altLang="en-US" sz="1600" b="0" dirty="0">
                          <a:latin typeface="Meiryo UI" panose="020B0604030504040204" pitchFamily="50" charset="-128"/>
                          <a:ea typeface="Meiryo UI" panose="020B0604030504040204" pitchFamily="50" charset="-128"/>
                        </a:rPr>
                        <a:t>事業者</a:t>
                      </a:r>
                      <a:endParaRPr kumimoji="1" lang="en-US" altLang="ja-JP" sz="1600" b="0" dirty="0">
                        <a:latin typeface="Meiryo UI" panose="020B0604030504040204" pitchFamily="50" charset="-128"/>
                        <a:ea typeface="Meiryo UI" panose="020B0604030504040204" pitchFamily="50" charset="-128"/>
                      </a:endParaRPr>
                    </a:p>
                    <a:p>
                      <a:pPr algn="l"/>
                      <a:r>
                        <a:rPr kumimoji="1" lang="ja-JP" altLang="en-US" sz="1600" b="0" dirty="0">
                          <a:latin typeface="Meiryo UI" panose="020B0604030504040204" pitchFamily="50" charset="-128"/>
                          <a:ea typeface="Meiryo UI" panose="020B0604030504040204" pitchFamily="50" charset="-128"/>
                        </a:rPr>
                        <a:t>事業地</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事業期間</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400" b="0" i="0" dirty="0">
                          <a:solidFill>
                            <a:srgbClr val="0000CC"/>
                          </a:solidFill>
                          <a:latin typeface="Meiryo UI" panose="020B0604030504040204" pitchFamily="50" charset="-128"/>
                          <a:ea typeface="Meiryo UI" panose="020B0604030504040204" pitchFamily="50" charset="-128"/>
                        </a:rPr>
                        <a:t> </a:t>
                      </a:r>
                      <a:r>
                        <a:rPr kumimoji="1" lang="en-US" altLang="ja-JP" sz="1400" b="0" i="0" dirty="0">
                          <a:solidFill>
                            <a:srgbClr val="0000CC"/>
                          </a:solidFill>
                          <a:latin typeface="Meiryo UI" panose="020B0604030504040204" pitchFamily="50" charset="-128"/>
                          <a:ea typeface="Meiryo UI" panose="020B0604030504040204" pitchFamily="50" charset="-128"/>
                        </a:rPr>
                        <a:t>(2021</a:t>
                      </a:r>
                      <a:r>
                        <a:rPr kumimoji="1" lang="ja-JP" altLang="en-US" sz="1400" b="0" i="0" dirty="0">
                          <a:solidFill>
                            <a:srgbClr val="0000CC"/>
                          </a:solidFill>
                          <a:latin typeface="Meiryo UI" panose="020B0604030504040204" pitchFamily="50" charset="-128"/>
                          <a:ea typeface="Meiryo UI" panose="020B0604030504040204" pitchFamily="50" charset="-128"/>
                        </a:rPr>
                        <a:t>年〇月～</a:t>
                      </a:r>
                      <a:r>
                        <a:rPr kumimoji="1" lang="en-US" altLang="ja-JP" sz="1400" b="0" i="0" dirty="0">
                          <a:solidFill>
                            <a:srgbClr val="0000CC"/>
                          </a:solidFill>
                          <a:latin typeface="Meiryo UI" panose="020B0604030504040204" pitchFamily="50" charset="-128"/>
                          <a:ea typeface="Meiryo UI" panose="020B0604030504040204" pitchFamily="50" charset="-128"/>
                        </a:rPr>
                        <a:t>2021</a:t>
                      </a:r>
                      <a:r>
                        <a:rPr kumimoji="1" lang="ja-JP" altLang="en-US" sz="1400" b="0" i="0" dirty="0">
                          <a:solidFill>
                            <a:srgbClr val="0000CC"/>
                          </a:solidFill>
                          <a:latin typeface="Meiryo UI" panose="020B0604030504040204" pitchFamily="50" charset="-128"/>
                          <a:ea typeface="Meiryo UI" panose="020B0604030504040204" pitchFamily="50" charset="-128"/>
                        </a:rPr>
                        <a:t>年〇月</a:t>
                      </a:r>
                      <a:r>
                        <a:rPr kumimoji="1" lang="en-US" altLang="ja-JP" sz="1400" b="0" i="0" dirty="0">
                          <a:solidFill>
                            <a:srgbClr val="0000CC"/>
                          </a:solidFill>
                          <a:latin typeface="Meiryo UI" panose="020B0604030504040204" pitchFamily="50" charset="-128"/>
                          <a:ea typeface="Meiryo UI" panose="020B0604030504040204" pitchFamily="50" charset="-128"/>
                        </a:rPr>
                        <a:t>)</a:t>
                      </a: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en-US" altLang="ja-JP" sz="1400" b="0" i="0" u="sng" dirty="0">
                          <a:solidFill>
                            <a:srgbClr val="FF0000"/>
                          </a:solidFill>
                          <a:latin typeface="Meiryo UI" panose="020B0604030504040204" pitchFamily="50" charset="-128"/>
                          <a:ea typeface="Meiryo UI" panose="020B0604030504040204" pitchFamily="50" charset="-128"/>
                        </a:rPr>
                        <a:t>※</a:t>
                      </a:r>
                      <a:r>
                        <a:rPr kumimoji="1" lang="ja-JP" altLang="en-US" sz="1400" b="0" i="0" u="sng" dirty="0">
                          <a:solidFill>
                            <a:srgbClr val="FF0000"/>
                          </a:solidFill>
                          <a:latin typeface="Meiryo UI" panose="020B0604030504040204" pitchFamily="50" charset="-128"/>
                          <a:ea typeface="Meiryo UI" panose="020B0604030504040204" pitchFamily="50" charset="-128"/>
                        </a:rPr>
                        <a:t>交付決定日～事業完了日（支払い完了日）を記載してください。</a:t>
                      </a:r>
                      <a:endParaRPr kumimoji="1" lang="en-US" altLang="ja-JP" sz="1400" b="0" i="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804735"/>
                  </a:ext>
                </a:extLst>
              </a:tr>
              <a:tr h="1775114">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事業の目的や背景・特徴など</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00CC"/>
                          </a:solidFill>
                          <a:latin typeface="Meiryo UI" panose="020B0604030504040204" pitchFamily="50" charset="-128"/>
                          <a:ea typeface="Meiryo UI" panose="020B0604030504040204" pitchFamily="50" charset="-128"/>
                        </a:rPr>
                        <a:t>（事業の目的や背景・特徴など事業の全体像について記載してください。）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73413"/>
                  </a:ext>
                </a:extLst>
              </a:tr>
              <a:tr h="1988127">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自治体との連携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en-US" altLang="ja-JP" sz="1400" dirty="0">
                          <a:solidFill>
                            <a:srgbClr val="0000CC"/>
                          </a:solidFill>
                          <a:latin typeface="Meiryo UI" panose="020B0604030504040204" pitchFamily="50" charset="-128"/>
                          <a:ea typeface="Meiryo UI" panose="020B0604030504040204" pitchFamily="50" charset="-128"/>
                        </a:rPr>
                        <a:t>(</a:t>
                      </a:r>
                      <a:r>
                        <a:rPr kumimoji="1" lang="ja-JP" altLang="en-US" sz="1400" dirty="0">
                          <a:solidFill>
                            <a:srgbClr val="0000CC"/>
                          </a:solidFill>
                          <a:latin typeface="Meiryo UI" panose="020B0604030504040204" pitchFamily="50" charset="-128"/>
                          <a:ea typeface="Meiryo UI" panose="020B0604030504040204" pitchFamily="50" charset="-128"/>
                        </a:rPr>
                        <a:t>地域での防災計画の位置づけや関係する地方公共団体との協定締結など連携状況について記載してください。</a:t>
                      </a:r>
                      <a:r>
                        <a:rPr kumimoji="1" lang="en-US" altLang="ja-JP" sz="1400" dirty="0">
                          <a:solidFill>
                            <a:srgbClr val="0000CC"/>
                          </a:solidFill>
                          <a:latin typeface="Meiryo UI" panose="020B0604030504040204" pitchFamily="50" charset="-128"/>
                          <a:ea typeface="Meiryo UI" panose="020B0604030504040204" pitchFamily="50" charset="-128"/>
                        </a:rPr>
                        <a:t>)</a:t>
                      </a: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en-US" altLang="ja-JP" sz="1800" u="sng" dirty="0">
                          <a:solidFill>
                            <a:srgbClr val="FF0000"/>
                          </a:solidFill>
                          <a:latin typeface="Meiryo UI" panose="020B0604030504040204" pitchFamily="50" charset="-128"/>
                          <a:ea typeface="Meiryo UI" panose="020B0604030504040204" pitchFamily="50" charset="-128"/>
                        </a:rPr>
                        <a:t>※</a:t>
                      </a:r>
                      <a:r>
                        <a:rPr kumimoji="1" lang="ja-JP" altLang="en-US" sz="1800" u="sng" dirty="0">
                          <a:solidFill>
                            <a:srgbClr val="FF0000"/>
                          </a:solidFill>
                          <a:latin typeface="Meiryo UI" panose="020B0604030504040204" pitchFamily="50" charset="-128"/>
                          <a:ea typeface="Meiryo UI" panose="020B0604030504040204" pitchFamily="50" charset="-128"/>
                        </a:rPr>
                        <a:t>補助事業完了時の内容について記載すること</a:t>
                      </a:r>
                      <a:endParaRPr kumimoji="1" lang="en-US" altLang="ja-JP" sz="18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797032"/>
                  </a:ext>
                </a:extLst>
              </a:tr>
            </a:tbl>
          </a:graphicData>
        </a:graphic>
      </p:graphicFrame>
    </p:spTree>
    <p:extLst>
      <p:ext uri="{BB962C8B-B14F-4D97-AF65-F5344CB8AC3E}">
        <p14:creationId xmlns:p14="http://schemas.microsoft.com/office/powerpoint/2010/main" val="27205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7" name="表 7">
            <a:extLst>
              <a:ext uri="{FF2B5EF4-FFF2-40B4-BE49-F238E27FC236}">
                <a16:creationId xmlns:a16="http://schemas.microsoft.com/office/drawing/2014/main" id="{D2076D8C-366C-4AE0-B85F-C0FC9DCF63DC}"/>
              </a:ext>
            </a:extLst>
          </p:cNvPr>
          <p:cNvGraphicFramePr>
            <a:graphicFrameLocks noGrp="1"/>
          </p:cNvGraphicFramePr>
          <p:nvPr>
            <p:extLst>
              <p:ext uri="{D42A27DB-BD31-4B8C-83A1-F6EECF244321}">
                <p14:modId xmlns:p14="http://schemas.microsoft.com/office/powerpoint/2010/main" val="2820860466"/>
              </p:ext>
            </p:extLst>
          </p:nvPr>
        </p:nvGraphicFramePr>
        <p:xfrm>
          <a:off x="496554" y="1191441"/>
          <a:ext cx="11414796" cy="4915375"/>
        </p:xfrm>
        <a:graphic>
          <a:graphicData uri="http://schemas.openxmlformats.org/drawingml/2006/table">
            <a:tbl>
              <a:tblPr firstRow="1" bandRow="1">
                <a:solidFill>
                  <a:srgbClr val="CCCCFF"/>
                </a:solidFill>
                <a:tableStyleId>{3B4B98B0-60AC-42C2-AFA5-B58CD77FA1E5}</a:tableStyleId>
              </a:tblPr>
              <a:tblGrid>
                <a:gridCol w="794701">
                  <a:extLst>
                    <a:ext uri="{9D8B030D-6E8A-4147-A177-3AD203B41FA5}">
                      <a16:colId xmlns:a16="http://schemas.microsoft.com/office/drawing/2014/main" val="1150587698"/>
                    </a:ext>
                  </a:extLst>
                </a:gridCol>
                <a:gridCol w="939192">
                  <a:extLst>
                    <a:ext uri="{9D8B030D-6E8A-4147-A177-3AD203B41FA5}">
                      <a16:colId xmlns:a16="http://schemas.microsoft.com/office/drawing/2014/main" val="4231054487"/>
                    </a:ext>
                  </a:extLst>
                </a:gridCol>
                <a:gridCol w="1190519">
                  <a:extLst>
                    <a:ext uri="{9D8B030D-6E8A-4147-A177-3AD203B41FA5}">
                      <a16:colId xmlns:a16="http://schemas.microsoft.com/office/drawing/2014/main" val="2217558557"/>
                    </a:ext>
                  </a:extLst>
                </a:gridCol>
                <a:gridCol w="722455">
                  <a:extLst>
                    <a:ext uri="{9D8B030D-6E8A-4147-A177-3AD203B41FA5}">
                      <a16:colId xmlns:a16="http://schemas.microsoft.com/office/drawing/2014/main" val="548821083"/>
                    </a:ext>
                  </a:extLst>
                </a:gridCol>
                <a:gridCol w="1049092">
                  <a:extLst>
                    <a:ext uri="{9D8B030D-6E8A-4147-A177-3AD203B41FA5}">
                      <a16:colId xmlns:a16="http://schemas.microsoft.com/office/drawing/2014/main" val="1214123188"/>
                    </a:ext>
                  </a:extLst>
                </a:gridCol>
                <a:gridCol w="685875">
                  <a:extLst>
                    <a:ext uri="{9D8B030D-6E8A-4147-A177-3AD203B41FA5}">
                      <a16:colId xmlns:a16="http://schemas.microsoft.com/office/drawing/2014/main" val="1662115194"/>
                    </a:ext>
                  </a:extLst>
                </a:gridCol>
                <a:gridCol w="2376264">
                  <a:extLst>
                    <a:ext uri="{9D8B030D-6E8A-4147-A177-3AD203B41FA5}">
                      <a16:colId xmlns:a16="http://schemas.microsoft.com/office/drawing/2014/main" val="2530700458"/>
                    </a:ext>
                  </a:extLst>
                </a:gridCol>
                <a:gridCol w="2232249">
                  <a:extLst>
                    <a:ext uri="{9D8B030D-6E8A-4147-A177-3AD203B41FA5}">
                      <a16:colId xmlns:a16="http://schemas.microsoft.com/office/drawing/2014/main" val="85024147"/>
                    </a:ext>
                  </a:extLst>
                </a:gridCol>
                <a:gridCol w="1424449">
                  <a:extLst>
                    <a:ext uri="{9D8B030D-6E8A-4147-A177-3AD203B41FA5}">
                      <a16:colId xmlns:a16="http://schemas.microsoft.com/office/drawing/2014/main" val="273703709"/>
                    </a:ext>
                  </a:extLst>
                </a:gridCol>
              </a:tblGrid>
              <a:tr h="1042269">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ハウス</a:t>
                      </a:r>
                      <a:endParaRPr kumimoji="1" lang="en-US" altLang="ja-JP" sz="1400" b="1" dirty="0">
                        <a:latin typeface="Meiryo UI" panose="020B0604030504040204" pitchFamily="50" charset="-128"/>
                        <a:ea typeface="Meiryo UI" panose="020B0604030504040204" pitchFamily="50" charset="-128"/>
                      </a:endParaRPr>
                    </a:p>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a:latin typeface="Meiryo UI" panose="020B0604030504040204" pitchFamily="50" charset="-128"/>
                          <a:ea typeface="Meiryo UI" panose="020B0604030504040204" pitchFamily="50" charset="-128"/>
                        </a:rPr>
                        <a:t>サイズ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a:latin typeface="Meiryo UI" panose="020B0604030504040204" pitchFamily="50" charset="-128"/>
                          <a:ea typeface="Meiryo UI" panose="020B0604030504040204" pitchFamily="50" charset="-128"/>
                        </a:rPr>
                        <a:t>施設</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a:latin typeface="Meiryo UI" panose="020B0604030504040204" pitchFamily="50" charset="-128"/>
                          <a:ea typeface="Meiryo UI" panose="020B0604030504040204" pitchFamily="50" charset="-128"/>
                        </a:rPr>
                        <a:t>連結するハウスの番号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a:latin typeface="Meiryo UI" panose="020B0604030504040204" pitchFamily="50" charset="-128"/>
                          <a:ea typeface="Meiryo UI" panose="020B0604030504040204" pitchFamily="50" charset="-128"/>
                        </a:rPr>
                        <a:t>用途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関係する法令等</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と適法性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b="1" dirty="0">
                          <a:latin typeface="Meiryo UI" panose="020B0604030504040204" pitchFamily="50" charset="-128"/>
                          <a:ea typeface="Meiryo UI" panose="020B0604030504040204" pitchFamily="50" charset="-128"/>
                        </a:rPr>
                        <a:t>導入任意設備</a:t>
                      </a:r>
                      <a:endParaRPr kumimoji="1" lang="en-US" altLang="ja-JP"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a:latin typeface="Meiryo UI" panose="020B0604030504040204" pitchFamily="50" charset="-128"/>
                          <a:ea typeface="Meiryo UI" panose="020B0604030504040204" pitchFamily="50" charset="-128"/>
                        </a:rPr>
                        <a:t>運用開始予定</a:t>
                      </a:r>
                      <a:endParaRPr kumimoji="1" lang="en-US" altLang="ja-JP"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78028"/>
                  </a:ext>
                </a:extLst>
              </a:tr>
              <a:tr h="478673">
                <a:tc rowSpan="2">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400" dirty="0">
                          <a:solidFill>
                            <a:srgbClr val="0000CC"/>
                          </a:solidFill>
                          <a:latin typeface="Meiryo UI" panose="020B0604030504040204" pitchFamily="50" charset="-128"/>
                          <a:ea typeface="Meiryo UI" panose="020B0604030504040204" pitchFamily="50" charset="-128"/>
                        </a:rPr>
                        <a:t>1AA</a:t>
                      </a: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400" dirty="0">
                          <a:solidFill>
                            <a:srgbClr val="0000CC"/>
                          </a:solidFill>
                          <a:latin typeface="Meiryo UI" panose="020B0604030504040204" pitchFamily="50" charset="-128"/>
                          <a:ea typeface="Meiryo UI" panose="020B0604030504040204" pitchFamily="50" charset="-128"/>
                        </a:rPr>
                        <a:t>車両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400" dirty="0">
                          <a:solidFill>
                            <a:srgbClr val="0000CC"/>
                          </a:solidFill>
                          <a:latin typeface="Meiryo UI" panose="020B0604030504040204" pitchFamily="50" charset="-128"/>
                          <a:ea typeface="Meiryo UI" panose="020B0604030504040204" pitchFamily="50" charset="-128"/>
                        </a:rPr>
                        <a:t>集会施設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法令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0000CC"/>
                          </a:solidFill>
                          <a:latin typeface="Meiryo UI" panose="020B0604030504040204" pitchFamily="50" charset="-128"/>
                          <a:ea typeface="Meiryo UI" panose="020B0604030504040204" pitchFamily="50" charset="-128"/>
                        </a:rPr>
                        <a:t>道路運送車両法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defTabSz="913794" fontAlgn="auto">
                        <a:lnSpc>
                          <a:spcPts val="2000"/>
                        </a:lnSpc>
                        <a:spcBef>
                          <a:spcPts val="0"/>
                        </a:spcBef>
                        <a:spcAft>
                          <a:spcPts val="0"/>
                        </a:spcAft>
                      </a:pPr>
                      <a:r>
                        <a:rPr lang="ja-JP" altLang="en-US" sz="1400" b="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給湯設備、空調設備</a:t>
                      </a: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defTabSz="913794" fontAlgn="auto">
                        <a:lnSpc>
                          <a:spcPts val="2000"/>
                        </a:lnSpc>
                        <a:spcBef>
                          <a:spcPts val="0"/>
                        </a:spcBef>
                        <a:spcAft>
                          <a:spcPts val="0"/>
                        </a:spcAft>
                      </a:pPr>
                      <a:r>
                        <a:rPr kumimoji="1" lang="en-US" altLang="ja-JP" sz="1400" b="0" dirty="0">
                          <a:solidFill>
                            <a:srgbClr val="0000CC"/>
                          </a:solidFill>
                          <a:latin typeface="Meiryo UI" panose="020B0604030504040204" pitchFamily="50" charset="-128"/>
                          <a:ea typeface="Meiryo UI" panose="020B0604030504040204" pitchFamily="50" charset="-128"/>
                        </a:rPr>
                        <a:t>2021</a:t>
                      </a:r>
                      <a:r>
                        <a:rPr kumimoji="1" lang="ja-JP" altLang="en-US" sz="1400" b="0" dirty="0">
                          <a:solidFill>
                            <a:srgbClr val="0000CC"/>
                          </a:solidFill>
                          <a:latin typeface="Meiryo UI" panose="020B0604030504040204" pitchFamily="50" charset="-128"/>
                          <a:ea typeface="Meiryo UI" panose="020B0604030504040204" pitchFamily="50" charset="-128"/>
                        </a:rPr>
                        <a:t>年</a:t>
                      </a:r>
                      <a:r>
                        <a:rPr kumimoji="1" lang="en-US" altLang="ja-JP" sz="1400" b="0" dirty="0">
                          <a:solidFill>
                            <a:srgbClr val="0000CC"/>
                          </a:solidFill>
                          <a:latin typeface="Meiryo UI" panose="020B0604030504040204" pitchFamily="50" charset="-128"/>
                          <a:ea typeface="Meiryo UI" panose="020B0604030504040204" pitchFamily="50" charset="-128"/>
                        </a:rPr>
                        <a:t>12</a:t>
                      </a:r>
                      <a:r>
                        <a:rPr kumimoji="1" lang="ja-JP" altLang="en-US" sz="1400" b="0" dirty="0">
                          <a:solidFill>
                            <a:srgbClr val="0000CC"/>
                          </a:solidFill>
                          <a:latin typeface="Meiryo UI" panose="020B0604030504040204" pitchFamily="50" charset="-128"/>
                          <a:ea typeface="Meiryo UI" panose="020B0604030504040204" pitchFamily="50" charset="-128"/>
                        </a:rPr>
                        <a:t>月頃</a:t>
                      </a:r>
                      <a:endParaRPr kumimoji="1" lang="en-US" altLang="ja-JP"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3058097"/>
                  </a:ext>
                </a:extLst>
              </a:tr>
              <a:tr h="4786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適法性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○○を〇月〇日に取得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12420944"/>
                  </a:ext>
                </a:extLst>
              </a:tr>
              <a:tr h="485960">
                <a:tc rowSpan="2">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en-US" altLang="ja-JP" sz="1400" dirty="0">
                          <a:solidFill>
                            <a:srgbClr val="0000CC"/>
                          </a:solidFill>
                          <a:latin typeface="Meiryo UI" panose="020B0604030504040204" pitchFamily="50" charset="-128"/>
                          <a:ea typeface="Meiryo UI" panose="020B0604030504040204" pitchFamily="50" charset="-128"/>
                        </a:rPr>
                        <a:t>1CC</a:t>
                      </a: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0000CC"/>
                          </a:solidFill>
                          <a:latin typeface="Meiryo UI" panose="020B0604030504040204" pitchFamily="50" charset="-128"/>
                          <a:ea typeface="Meiryo UI" panose="020B0604030504040204" pitchFamily="50" charset="-128"/>
                        </a:rPr>
                        <a:t>建築物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40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0000CC"/>
                          </a:solidFill>
                          <a:latin typeface="Meiryo UI" panose="020B0604030504040204" pitchFamily="50" charset="-128"/>
                          <a:ea typeface="Meiryo UI" panose="020B0604030504040204" pitchFamily="50" charset="-128"/>
                        </a:rPr>
                        <a:t>宿泊施設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法令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0000CC"/>
                          </a:solidFill>
                          <a:latin typeface="Meiryo UI" panose="020B0604030504040204" pitchFamily="50" charset="-128"/>
                          <a:ea typeface="Meiryo UI" panose="020B0604030504040204" pitchFamily="50" charset="-128"/>
                        </a:rPr>
                        <a:t>建築基準法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defTabSz="913794" fontAlgn="auto">
                        <a:lnSpc>
                          <a:spcPts val="2000"/>
                        </a:lnSpc>
                        <a:spcBef>
                          <a:spcPts val="0"/>
                        </a:spcBef>
                        <a:spcAft>
                          <a:spcPts val="0"/>
                        </a:spcAft>
                      </a:pPr>
                      <a:r>
                        <a:rPr lang="ja-JP" altLang="en-US" sz="1400" b="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給湯設備、空調設備</a:t>
                      </a: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3794" rtl="0" eaLnBrk="1" fontAlgn="auto" latinLnBrk="0" hangingPunct="1">
                        <a:lnSpc>
                          <a:spcPts val="2000"/>
                        </a:lnSpc>
                        <a:spcBef>
                          <a:spcPts val="0"/>
                        </a:spcBef>
                        <a:spcAft>
                          <a:spcPts val="0"/>
                        </a:spcAft>
                        <a:buClrTx/>
                        <a:buSzTx/>
                        <a:buFontTx/>
                        <a:buNone/>
                        <a:tabLst/>
                        <a:defRPr/>
                      </a:pPr>
                      <a:r>
                        <a:rPr kumimoji="1" lang="en-US" altLang="ja-JP" sz="1400" b="0" dirty="0">
                          <a:solidFill>
                            <a:srgbClr val="0000CC"/>
                          </a:solidFill>
                          <a:latin typeface="Meiryo UI" panose="020B0604030504040204" pitchFamily="50" charset="-128"/>
                          <a:ea typeface="Meiryo UI" panose="020B0604030504040204" pitchFamily="50" charset="-128"/>
                        </a:rPr>
                        <a:t>2022</a:t>
                      </a:r>
                      <a:r>
                        <a:rPr kumimoji="1" lang="ja-JP" altLang="en-US" sz="1400" b="0" dirty="0">
                          <a:solidFill>
                            <a:srgbClr val="0000CC"/>
                          </a:solidFill>
                          <a:latin typeface="Meiryo UI" panose="020B0604030504040204" pitchFamily="50" charset="-128"/>
                          <a:ea typeface="Meiryo UI" panose="020B0604030504040204" pitchFamily="50" charset="-128"/>
                        </a:rPr>
                        <a:t>年 </a:t>
                      </a:r>
                      <a:r>
                        <a:rPr kumimoji="1" lang="en-US" altLang="ja-JP" sz="1400" b="0" dirty="0">
                          <a:solidFill>
                            <a:srgbClr val="0000CC"/>
                          </a:solidFill>
                          <a:latin typeface="Meiryo UI" panose="020B0604030504040204" pitchFamily="50" charset="-128"/>
                          <a:ea typeface="Meiryo UI" panose="020B0604030504040204" pitchFamily="50" charset="-128"/>
                        </a:rPr>
                        <a:t>1</a:t>
                      </a:r>
                      <a:r>
                        <a:rPr kumimoji="1" lang="ja-JP" altLang="en-US" sz="1400" b="0" dirty="0">
                          <a:solidFill>
                            <a:srgbClr val="0000CC"/>
                          </a:solidFill>
                          <a:latin typeface="Meiryo UI" panose="020B0604030504040204" pitchFamily="50" charset="-128"/>
                          <a:ea typeface="Meiryo UI" panose="020B0604030504040204" pitchFamily="50" charset="-128"/>
                        </a:rPr>
                        <a:t>月頃</a:t>
                      </a:r>
                      <a:endParaRPr kumimoji="1" lang="en-US" altLang="ja-JP"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4544276"/>
                  </a:ext>
                </a:extLst>
              </a:tr>
              <a:tr h="4859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適法性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Meiryo UI" panose="020B0604030504040204" pitchFamily="50" charset="-128"/>
                          <a:ea typeface="Meiryo UI" panose="020B0604030504040204" pitchFamily="50" charset="-128"/>
                        </a:rPr>
                        <a:t>確認済証を〇月〇日に取得</a:t>
                      </a: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6437853"/>
                  </a:ext>
                </a:extLst>
              </a:tr>
              <a:tr h="485960">
                <a:tc rowSpan="2">
                  <a:txBody>
                    <a:bodyPr/>
                    <a:lstStyle/>
                    <a:p>
                      <a:pPr algn="ct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法令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defTabSz="913794" fontAlgn="auto">
                        <a:lnSpc>
                          <a:spcPts val="2000"/>
                        </a:lnSpc>
                        <a:spcBef>
                          <a:spcPts val="0"/>
                        </a:spcBef>
                        <a:spcAft>
                          <a:spcPts val="0"/>
                        </a:spcAft>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defTabSz="913794" fontAlgn="auto">
                        <a:lnSpc>
                          <a:spcPts val="2000"/>
                        </a:lnSpc>
                        <a:spcBef>
                          <a:spcPts val="0"/>
                        </a:spcBef>
                        <a:spcAft>
                          <a:spcPts val="0"/>
                        </a:spcAft>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2109954"/>
                  </a:ext>
                </a:extLst>
              </a:tr>
              <a:tr h="4859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適法性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01201014"/>
                  </a:ext>
                </a:extLst>
              </a:tr>
              <a:tr h="485960">
                <a:tc rowSpan="2">
                  <a:txBody>
                    <a:bodyPr/>
                    <a:lstStyle/>
                    <a:p>
                      <a:pPr algn="ct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法令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defTabSz="913794" fontAlgn="auto">
                        <a:lnSpc>
                          <a:spcPts val="2000"/>
                        </a:lnSpc>
                        <a:spcBef>
                          <a:spcPts val="0"/>
                        </a:spcBef>
                        <a:spcAft>
                          <a:spcPts val="0"/>
                        </a:spcAft>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defTabSz="913794" fontAlgn="auto">
                        <a:lnSpc>
                          <a:spcPts val="2000"/>
                        </a:lnSpc>
                        <a:spcBef>
                          <a:spcPts val="0"/>
                        </a:spcBef>
                        <a:spcAft>
                          <a:spcPts val="0"/>
                        </a:spcAft>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431884"/>
                  </a:ext>
                </a:extLst>
              </a:tr>
              <a:tr h="4859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適法性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09085272"/>
                  </a:ext>
                </a:extLst>
              </a:tr>
            </a:tbl>
          </a:graphicData>
        </a:graphic>
      </p:graphicFrame>
      <p:sp>
        <p:nvSpPr>
          <p:cNvPr id="26" name="テキスト ボックス 25">
            <a:extLst>
              <a:ext uri="{FF2B5EF4-FFF2-40B4-BE49-F238E27FC236}">
                <a16:creationId xmlns:a16="http://schemas.microsoft.com/office/drawing/2014/main" id="{E270EC6A-D300-4F97-8BA3-CDBF7A9AEFFF}"/>
              </a:ext>
            </a:extLst>
          </p:cNvPr>
          <p:cNvSpPr txBox="1"/>
          <p:nvPr/>
        </p:nvSpPr>
        <p:spPr>
          <a:xfrm>
            <a:off x="72397" y="706908"/>
            <a:ext cx="702447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（２）導入する自立型可動式ハウス</a:t>
            </a: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以下「可動ハウス」</a:t>
            </a: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の概要</a:t>
            </a:r>
          </a:p>
        </p:txBody>
      </p:sp>
      <p:sp>
        <p:nvSpPr>
          <p:cNvPr id="8" name="正方形/長方形 7">
            <a:extLst>
              <a:ext uri="{FF2B5EF4-FFF2-40B4-BE49-F238E27FC236}">
                <a16:creationId xmlns:a16="http://schemas.microsoft.com/office/drawing/2014/main" id="{114B5A45-8FB2-42F3-8B1D-42371539A5EA}"/>
              </a:ext>
            </a:extLst>
          </p:cNvPr>
          <p:cNvSpPr/>
          <p:nvPr/>
        </p:nvSpPr>
        <p:spPr>
          <a:xfrm rot="5400000">
            <a:off x="8349051" y="3046570"/>
            <a:ext cx="864094" cy="422124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rmAutofit/>
          </a:bodyPr>
          <a:lstStyle/>
          <a:p>
            <a:r>
              <a:rPr kumimoji="1" lang="en-US" altLang="ja-JP" u="sng" dirty="0">
                <a:solidFill>
                  <a:srgbClr val="FF0000"/>
                </a:solidFill>
                <a:latin typeface="Meiryo UI" panose="020B0604030504040204" pitchFamily="50" charset="-128"/>
                <a:ea typeface="Meiryo UI" panose="020B0604030504040204" pitchFamily="50" charset="-128"/>
              </a:rPr>
              <a:t>※</a:t>
            </a:r>
            <a:r>
              <a:rPr kumimoji="1" lang="ja-JP" altLang="en-US" u="sng" dirty="0">
                <a:solidFill>
                  <a:srgbClr val="FF0000"/>
                </a:solidFill>
                <a:latin typeface="Meiryo UI" panose="020B0604030504040204" pitchFamily="50" charset="-128"/>
                <a:ea typeface="Meiryo UI" panose="020B0604030504040204" pitchFamily="50" charset="-128"/>
              </a:rPr>
              <a:t>補助事業完了時の内容で記載すること</a:t>
            </a:r>
          </a:p>
        </p:txBody>
      </p:sp>
      <p:sp>
        <p:nvSpPr>
          <p:cNvPr id="9" name="正方形/長方形 8">
            <a:extLst>
              <a:ext uri="{FF2B5EF4-FFF2-40B4-BE49-F238E27FC236}">
                <a16:creationId xmlns:a16="http://schemas.microsoft.com/office/drawing/2014/main" id="{0265BE2A-5E3A-4828-9ED5-5CFC5C12556C}"/>
              </a:ext>
            </a:extLst>
          </p:cNvPr>
          <p:cNvSpPr/>
          <p:nvPr/>
        </p:nvSpPr>
        <p:spPr>
          <a:xfrm rot="5400000">
            <a:off x="8637119" y="297972"/>
            <a:ext cx="570595" cy="104749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rmAutofit/>
          </a:bodyPr>
          <a:lstStyle/>
          <a:p>
            <a:pPr algn="ctr"/>
            <a:r>
              <a:rPr kumimoji="1" lang="ja-JP" altLang="en-US" dirty="0">
                <a:solidFill>
                  <a:srgbClr val="FF0000"/>
                </a:solidFill>
                <a:latin typeface="Meiryo UI" panose="020B0604030504040204" pitchFamily="50" charset="-128"/>
                <a:ea typeface="Meiryo UI" panose="020B0604030504040204" pitchFamily="50" charset="-128"/>
              </a:rPr>
              <a:t>記載例</a:t>
            </a:r>
          </a:p>
        </p:txBody>
      </p:sp>
    </p:spTree>
    <p:extLst>
      <p:ext uri="{BB962C8B-B14F-4D97-AF65-F5344CB8AC3E}">
        <p14:creationId xmlns:p14="http://schemas.microsoft.com/office/powerpoint/2010/main" val="305410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5">
            <a:extLst>
              <a:ext uri="{FF2B5EF4-FFF2-40B4-BE49-F238E27FC236}">
                <a16:creationId xmlns:a16="http://schemas.microsoft.com/office/drawing/2014/main" id="{C155E4C8-5BE9-449A-91EA-A0897FB68039}"/>
              </a:ext>
            </a:extLst>
          </p:cNvPr>
          <p:cNvSpPr txBox="1">
            <a:spLocks/>
          </p:cNvSpPr>
          <p:nvPr/>
        </p:nvSpPr>
        <p:spPr>
          <a:xfrm>
            <a:off x="828397" y="1317903"/>
            <a:ext cx="10743899" cy="4318072"/>
          </a:xfrm>
          <a:prstGeom prst="rect">
            <a:avLst/>
          </a:prstGeom>
          <a:solidFill>
            <a:schemeClr val="bg1"/>
          </a:solid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70C0"/>
                </a:solidFill>
                <a:latin typeface="Meiryo UI" panose="020B0604030504040204" pitchFamily="50" charset="-128"/>
                <a:ea typeface="Meiryo UI" panose="020B0604030504040204" pitchFamily="50" charset="-128"/>
              </a:rPr>
            </a:b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818984" y="1269341"/>
            <a:ext cx="8776677" cy="4231266"/>
          </a:xfrm>
          <a:solidFill>
            <a:schemeClr val="bg1"/>
          </a:solidFill>
        </p:spPr>
        <p:txBody>
          <a:bodyPr>
            <a:normAutofit lnSpcReduction="10000"/>
          </a:bodyPr>
          <a:lstStyle/>
          <a:p>
            <a:pPr marL="0" indent="0">
              <a:buNone/>
            </a:pPr>
            <a:br>
              <a:rPr lang="en-US" altLang="ja-JP" dirty="0">
                <a:solidFill>
                  <a:srgbClr val="0000CC"/>
                </a:solidFill>
                <a:latin typeface="Meiryo UI" panose="020B0604030504040204" pitchFamily="50" charset="-128"/>
                <a:ea typeface="Meiryo UI" panose="020B0604030504040204" pitchFamily="50" charset="-128"/>
              </a:rPr>
            </a:br>
            <a:r>
              <a:rPr lang="ja-JP" altLang="en-US" dirty="0">
                <a:solidFill>
                  <a:srgbClr val="0000CC"/>
                </a:solidFill>
                <a:latin typeface="Meiryo UI" panose="020B0604030504040204" pitchFamily="50" charset="-128"/>
                <a:ea typeface="Meiryo UI" panose="020B0604030504040204" pitchFamily="50" charset="-128"/>
              </a:rPr>
              <a:t>・平常時の可動ハウスの具体的な用途</a:t>
            </a:r>
            <a:endParaRPr lang="en-US" altLang="ja-JP" dirty="0">
              <a:solidFill>
                <a:srgbClr val="0000CC"/>
              </a:solidFill>
              <a:latin typeface="Meiryo UI" panose="020B0604030504040204" pitchFamily="50" charset="-128"/>
              <a:ea typeface="Meiryo UI" panose="020B0604030504040204" pitchFamily="50" charset="-128"/>
            </a:endParaRPr>
          </a:p>
          <a:p>
            <a:pPr marL="0" indent="0">
              <a:buNone/>
            </a:pPr>
            <a:r>
              <a:rPr lang="ja-JP" altLang="en-US" noProof="1">
                <a:solidFill>
                  <a:srgbClr val="0000CC"/>
                </a:solidFill>
                <a:latin typeface="Meiryo UI" panose="020B0604030504040204" pitchFamily="50" charset="-128"/>
                <a:ea typeface="Meiryo UI" panose="020B0604030504040204" pitchFamily="50" charset="-128"/>
              </a:rPr>
              <a:t>・可動ハウスの運用方法・運用体制</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noProof="1">
                <a:solidFill>
                  <a:srgbClr val="0000CC"/>
                </a:solidFill>
                <a:latin typeface="Meiryo UI" panose="020B0604030504040204" pitchFamily="50" charset="-128"/>
                <a:ea typeface="Meiryo UI" panose="020B0604030504040204" pitchFamily="50" charset="-128"/>
              </a:rPr>
              <a:t>・想定する利用者及び利用者数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None/>
            </a:pPr>
            <a:r>
              <a:rPr lang="en-US" altLang="ja-JP" u="sng" noProof="1">
                <a:solidFill>
                  <a:srgbClr val="FF0000"/>
                </a:solidFill>
                <a:latin typeface="Meiryo UI" panose="020B0604030504040204" pitchFamily="50" charset="-128"/>
                <a:ea typeface="Meiryo UI" panose="020B0604030504040204" pitchFamily="50" charset="-128"/>
              </a:rPr>
              <a:t>※</a:t>
            </a:r>
            <a:r>
              <a:rPr lang="ja-JP" altLang="en-US" u="sng" noProof="1">
                <a:solidFill>
                  <a:srgbClr val="FF0000"/>
                </a:solidFill>
                <a:latin typeface="Meiryo UI" panose="020B0604030504040204" pitchFamily="50" charset="-128"/>
                <a:ea typeface="Meiryo UI" panose="020B0604030504040204" pitchFamily="50" charset="-128"/>
              </a:rPr>
              <a:t>補助事業完了時の内容で記載すること</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None/>
            </a:pPr>
            <a:r>
              <a:rPr lang="ja-JP" altLang="en-US" dirty="0">
                <a:solidFill>
                  <a:srgbClr val="0000CC"/>
                </a:solidFill>
                <a:latin typeface="Meiryo UI" panose="020B0604030504040204" pitchFamily="50" charset="-128"/>
                <a:ea typeface="Meiryo UI" panose="020B0604030504040204" pitchFamily="50" charset="-128"/>
              </a:rPr>
              <a:t>・事業における役割分担について、具体的に記載してください。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None/>
            </a:pPr>
            <a:endParaRPr kumimoji="1" lang="ja-JP" altLang="en-US" dirty="0">
              <a:solidFill>
                <a:srgbClr val="0000CC"/>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68770"/>
            <a:ext cx="3274777"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２</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平常時の用途</a:t>
            </a: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89756" y="6484122"/>
            <a:ext cx="11809311" cy="174479"/>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8" name="正方形/長方形 7">
            <a:extLst>
              <a:ext uri="{FF2B5EF4-FFF2-40B4-BE49-F238E27FC236}">
                <a16:creationId xmlns:a16="http://schemas.microsoft.com/office/drawing/2014/main" id="{8EBC61E4-EEC6-40A0-8CA8-ACEB95529FD5}"/>
              </a:ext>
            </a:extLst>
          </p:cNvPr>
          <p:cNvSpPr/>
          <p:nvPr/>
        </p:nvSpPr>
        <p:spPr bwMode="auto">
          <a:xfrm>
            <a:off x="1554972" y="516743"/>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2">
            <a:extLst>
              <a:ext uri="{FF2B5EF4-FFF2-40B4-BE49-F238E27FC236}">
                <a16:creationId xmlns:a16="http://schemas.microsoft.com/office/drawing/2014/main" id="{A3D188A3-DE27-45D1-ABAA-FC7E6C1637F1}"/>
              </a:ext>
            </a:extLst>
          </p:cNvPr>
          <p:cNvSpPr txBox="1">
            <a:spLocks/>
          </p:cNvSpPr>
          <p:nvPr/>
        </p:nvSpPr>
        <p:spPr>
          <a:xfrm>
            <a:off x="3374788" y="618237"/>
            <a:ext cx="7460557" cy="69966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1600" dirty="0">
                <a:solidFill>
                  <a:schemeClr val="tx1"/>
                </a:solidFill>
                <a:latin typeface="Meiryo UI" panose="020B0604030504040204" pitchFamily="50" charset="-128"/>
                <a:ea typeface="Meiryo UI" panose="020B0604030504040204" pitchFamily="50" charset="-128"/>
              </a:rPr>
              <a:t>　</a:t>
            </a:r>
          </a:p>
        </p:txBody>
      </p:sp>
      <p:sp>
        <p:nvSpPr>
          <p:cNvPr id="11" name="テキスト ボックス 10">
            <a:extLst>
              <a:ext uri="{FF2B5EF4-FFF2-40B4-BE49-F238E27FC236}">
                <a16:creationId xmlns:a16="http://schemas.microsoft.com/office/drawing/2014/main" id="{F9A46DF7-BB48-477C-AF01-C4C62D57F5E4}"/>
              </a:ext>
            </a:extLst>
          </p:cNvPr>
          <p:cNvSpPr txBox="1"/>
          <p:nvPr/>
        </p:nvSpPr>
        <p:spPr>
          <a:xfrm>
            <a:off x="55822" y="692987"/>
            <a:ext cx="819883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（１）平常時の用途　</a:t>
            </a:r>
            <a:r>
              <a:rPr kumimoji="1" lang="ja-JP" altLang="en-US" b="1" dirty="0">
                <a:latin typeface="Meiryo UI" panose="020B0604030504040204" pitchFamily="50" charset="-128"/>
                <a:ea typeface="Meiryo UI" panose="020B0604030504040204" pitchFamily="50" charset="-128"/>
              </a:rPr>
              <a:t>　</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可動ハウス毎に記載してください</a:t>
            </a:r>
            <a:r>
              <a:rPr kumimoji="1"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49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765820" y="148478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00CC"/>
                </a:solidFill>
                <a:latin typeface="Meiryo UI" panose="020B0604030504040204" pitchFamily="50" charset="-128"/>
                <a:ea typeface="Meiryo UI" panose="020B0604030504040204" pitchFamily="50" charset="-128"/>
              </a:rPr>
            </a:br>
            <a:r>
              <a:rPr lang="ja-JP" altLang="en-US" sz="2000" dirty="0">
                <a:solidFill>
                  <a:srgbClr val="0000CC"/>
                </a:solidFill>
                <a:latin typeface="Meiryo UI" panose="020B0604030504040204" pitchFamily="50" charset="-128"/>
                <a:ea typeface="Meiryo UI" panose="020B0604030504040204" pitchFamily="50" charset="-128"/>
              </a:rPr>
              <a:t>・敷地内の配置</a:t>
            </a:r>
            <a:endParaRPr lang="en-US" altLang="ja-JP" sz="20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000" dirty="0">
                <a:solidFill>
                  <a:srgbClr val="0000CC"/>
                </a:solidFill>
                <a:latin typeface="Meiryo UI" panose="020B0604030504040204" pitchFamily="50" charset="-128"/>
                <a:ea typeface="Meiryo UI" panose="020B0604030504040204" pitchFamily="50" charset="-128"/>
              </a:rPr>
              <a:t>・設置場所から取り付け道路までの図</a:t>
            </a:r>
            <a:endParaRPr lang="en-US" altLang="ja-JP" sz="20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000" dirty="0">
                <a:solidFill>
                  <a:srgbClr val="0000CC"/>
                </a:solidFill>
                <a:latin typeface="Meiryo UI" panose="020B0604030504040204" pitchFamily="50" charset="-128"/>
                <a:ea typeface="Meiryo UI" panose="020B0604030504040204" pitchFamily="50" charset="-128"/>
              </a:rPr>
              <a:t>　等について記載してく</a:t>
            </a:r>
            <a:r>
              <a:rPr lang="ja-JP" altLang="en-US" sz="2000" noProof="1">
                <a:solidFill>
                  <a:srgbClr val="0000CC"/>
                </a:solidFill>
                <a:latin typeface="Meiryo UI" panose="020B0604030504040204" pitchFamily="50" charset="-128"/>
                <a:ea typeface="Meiryo UI" panose="020B0604030504040204" pitchFamily="50" charset="-128"/>
              </a:rPr>
              <a:t>ださい。</a:t>
            </a:r>
            <a:endParaRPr lang="en-US" altLang="ja-JP" sz="2000" noProof="1">
              <a:solidFill>
                <a:srgbClr val="0000CC"/>
              </a:solidFill>
              <a:latin typeface="Meiryo UI" panose="020B0604030504040204" pitchFamily="50" charset="-128"/>
              <a:ea typeface="Meiryo UI" panose="020B0604030504040204" pitchFamily="50" charset="-128"/>
            </a:endParaRPr>
          </a:p>
          <a:p>
            <a:pPr marL="0" indent="0">
              <a:buNone/>
            </a:pPr>
            <a:r>
              <a:rPr lang="en-US" altLang="ja-JP" sz="2000" u="sng" noProof="1">
                <a:solidFill>
                  <a:srgbClr val="FF0000"/>
                </a:solidFill>
                <a:latin typeface="Meiryo UI" panose="020B0604030504040204" pitchFamily="50" charset="-128"/>
                <a:ea typeface="Meiryo UI" panose="020B0604030504040204" pitchFamily="50" charset="-128"/>
              </a:rPr>
              <a:t>※</a:t>
            </a:r>
            <a:r>
              <a:rPr lang="ja-JP" altLang="en-US" sz="2000" u="sng" noProof="1">
                <a:solidFill>
                  <a:srgbClr val="FF0000"/>
                </a:solidFill>
                <a:latin typeface="Meiryo UI" panose="020B0604030504040204" pitchFamily="50" charset="-128"/>
                <a:ea typeface="Meiryo UI" panose="020B0604030504040204" pitchFamily="50" charset="-128"/>
              </a:rPr>
              <a:t>補助事業完了時の内容で記載すること</a:t>
            </a:r>
            <a:br>
              <a:rPr lang="en-US" altLang="ja-JP" sz="2000" noProof="1">
                <a:solidFill>
                  <a:srgbClr val="0000CC"/>
                </a:solidFill>
                <a:latin typeface="Meiryo UI" panose="020B0604030504040204" pitchFamily="50" charset="-128"/>
                <a:ea typeface="Meiryo UI" panose="020B0604030504040204" pitchFamily="50" charset="-128"/>
              </a:rPr>
            </a:br>
            <a:endParaRPr lang="en-US" altLang="ja-JP" sz="20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0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000" noProof="1">
                <a:solidFill>
                  <a:srgbClr val="0000CC"/>
                </a:solidFill>
                <a:latin typeface="Meiryo UI" panose="020B0604030504040204" pitchFamily="50" charset="-128"/>
                <a:ea typeface="Meiryo UI" panose="020B0604030504040204" pitchFamily="50" charset="-128"/>
              </a:rPr>
              <a:t>（可動ハウスを複数台設置する場合）</a:t>
            </a:r>
            <a:endParaRPr lang="en-US" altLang="ja-JP" sz="20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000" noProof="1">
                <a:solidFill>
                  <a:srgbClr val="0000CC"/>
                </a:solidFill>
                <a:latin typeface="Meiryo UI" panose="020B0604030504040204" pitchFamily="50" charset="-128"/>
                <a:ea typeface="Meiryo UI" panose="020B0604030504040204" pitchFamily="50" charset="-128"/>
              </a:rPr>
              <a:t>　ハウス番号で判別できるように記載してください。</a:t>
            </a:r>
            <a:endParaRPr lang="en-US" altLang="ja-JP" sz="20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（２）平常時の可動ハウスの配置図</a:t>
            </a:r>
          </a:p>
        </p:txBody>
      </p:sp>
    </p:spTree>
    <p:extLst>
      <p:ext uri="{BB962C8B-B14F-4D97-AF65-F5344CB8AC3E}">
        <p14:creationId xmlns:p14="http://schemas.microsoft.com/office/powerpoint/2010/main" val="19886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93812" y="1439331"/>
            <a:ext cx="10873208" cy="4305741"/>
          </a:xfrm>
          <a:solidFill>
            <a:schemeClr val="bg1"/>
          </a:solidFill>
        </p:spPr>
        <p:txBody>
          <a:bodyPr>
            <a:normAutofit/>
          </a:bodyPr>
          <a:lstStyle/>
          <a:p>
            <a:pPr marL="0" indent="0">
              <a:buNone/>
            </a:pPr>
            <a:r>
              <a:rPr kumimoji="1" lang="en-US" altLang="ja-JP" dirty="0">
                <a:solidFill>
                  <a:schemeClr val="bg1"/>
                </a:solidFill>
                <a:latin typeface="Meiryo UI" panose="020B0604030504040204" pitchFamily="50" charset="-128"/>
                <a:ea typeface="Meiryo UI" panose="020B0604030504040204" pitchFamily="50" charset="-128"/>
              </a:rPr>
              <a:t>A</a:t>
            </a: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a:extLst>
              <a:ext uri="{FF2B5EF4-FFF2-40B4-BE49-F238E27FC236}">
                <a16:creationId xmlns:a16="http://schemas.microsoft.com/office/drawing/2014/main" id="{2A342903-395D-498D-B526-FC103FA58596}"/>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10" name="コンテンツ プレースホルダー 5">
            <a:extLst>
              <a:ext uri="{FF2B5EF4-FFF2-40B4-BE49-F238E27FC236}">
                <a16:creationId xmlns:a16="http://schemas.microsoft.com/office/drawing/2014/main" id="{C050748A-7EBE-400D-8A5A-13ED0BADB574}"/>
              </a:ext>
            </a:extLst>
          </p:cNvPr>
          <p:cNvSpPr txBox="1">
            <a:spLocks/>
          </p:cNvSpPr>
          <p:nvPr/>
        </p:nvSpPr>
        <p:spPr>
          <a:xfrm>
            <a:off x="621805" y="1267961"/>
            <a:ext cx="10657184" cy="4305741"/>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・非常時の用途</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避難所、仮設宿泊施設、医療拠点等</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の想定</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・移動が可能となるまでに要する日数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・移動に際してどの程度の改造が必要か</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a:t>
            </a:r>
            <a:r>
              <a:rPr lang="en-US" altLang="ja-JP" u="sng" noProof="1">
                <a:solidFill>
                  <a:srgbClr val="FF0000"/>
                </a:solidFill>
                <a:latin typeface="Meiryo UI" panose="020B0604030504040204" pitchFamily="50" charset="-128"/>
                <a:ea typeface="Meiryo UI" panose="020B0604030504040204" pitchFamily="50" charset="-128"/>
              </a:rPr>
              <a:t>※</a:t>
            </a:r>
            <a:r>
              <a:rPr lang="ja-JP" altLang="en-US" u="sng" noProof="1">
                <a:solidFill>
                  <a:srgbClr val="FF0000"/>
                </a:solidFill>
                <a:latin typeface="Meiryo UI" panose="020B0604030504040204" pitchFamily="50" charset="-128"/>
                <a:ea typeface="Meiryo UI" panose="020B0604030504040204" pitchFamily="50" charset="-128"/>
              </a:rPr>
              <a:t>自治体との協議結果、協定内容をふまえて具体的記載してください。</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・非常時における共同事業者の役割がある場合は、その内容について記載してください。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4170F8C-2F20-4151-B150-C4B3898E7968}"/>
              </a:ext>
            </a:extLst>
          </p:cNvPr>
          <p:cNvSpPr txBox="1"/>
          <p:nvPr/>
        </p:nvSpPr>
        <p:spPr>
          <a:xfrm>
            <a:off x="0" y="66631"/>
            <a:ext cx="96948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３</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非常時の用途の想定や対応方法</a:t>
            </a:r>
          </a:p>
        </p:txBody>
      </p:sp>
    </p:spTree>
    <p:extLst>
      <p:ext uri="{BB962C8B-B14F-4D97-AF65-F5344CB8AC3E}">
        <p14:creationId xmlns:p14="http://schemas.microsoft.com/office/powerpoint/2010/main" val="321407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06B20AEC-C438-47EF-96D1-0AC91648DF34}"/>
              </a:ext>
            </a:extLst>
          </p:cNvPr>
          <p:cNvSpPr/>
          <p:nvPr/>
        </p:nvSpPr>
        <p:spPr bwMode="auto">
          <a:xfrm>
            <a:off x="2371520" y="2650006"/>
            <a:ext cx="1370101" cy="1141591"/>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89" name="正方形/長方形 88">
            <a:extLst>
              <a:ext uri="{FF2B5EF4-FFF2-40B4-BE49-F238E27FC236}">
                <a16:creationId xmlns:a16="http://schemas.microsoft.com/office/drawing/2014/main" id="{854E83D4-278D-4C02-AC0F-56A2DF743D37}"/>
              </a:ext>
            </a:extLst>
          </p:cNvPr>
          <p:cNvSpPr/>
          <p:nvPr/>
        </p:nvSpPr>
        <p:spPr>
          <a:xfrm>
            <a:off x="3797261" y="3990423"/>
            <a:ext cx="2199510" cy="5322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8" name="正方形/長方形 7">
            <a:extLst>
              <a:ext uri="{FF2B5EF4-FFF2-40B4-BE49-F238E27FC236}">
                <a16:creationId xmlns:a16="http://schemas.microsoft.com/office/drawing/2014/main" id="{1CA8A885-EFA1-4FF3-A259-8731FA721F87}"/>
              </a:ext>
            </a:extLst>
          </p:cNvPr>
          <p:cNvSpPr/>
          <p:nvPr/>
        </p:nvSpPr>
        <p:spPr>
          <a:xfrm>
            <a:off x="686695" y="1467406"/>
            <a:ext cx="10510635" cy="11582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261764" y="6470836"/>
            <a:ext cx="11809311" cy="211120"/>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54" name="テキスト ボックス 53">
            <a:extLst>
              <a:ext uri="{FF2B5EF4-FFF2-40B4-BE49-F238E27FC236}">
                <a16:creationId xmlns:a16="http://schemas.microsoft.com/office/drawing/2014/main" id="{C7B9B1BF-2BBE-482E-AD25-D9E2383A544B}"/>
              </a:ext>
            </a:extLst>
          </p:cNvPr>
          <p:cNvSpPr txBox="1"/>
          <p:nvPr/>
        </p:nvSpPr>
        <p:spPr>
          <a:xfrm>
            <a:off x="0" y="68770"/>
            <a:ext cx="96943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４</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再生可能エネルギーを含めた可動ハウスのエネルギーの利活用</a:t>
            </a:r>
          </a:p>
        </p:txBody>
      </p:sp>
      <p:sp>
        <p:nvSpPr>
          <p:cNvPr id="3" name="AutoShape 2">
            <a:extLst>
              <a:ext uri="{FF2B5EF4-FFF2-40B4-BE49-F238E27FC236}">
                <a16:creationId xmlns:a16="http://schemas.microsoft.com/office/drawing/2014/main" id="{3C37D1C5-4206-4D93-B62B-2B38574C0D6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正方形/長方形 50">
            <a:extLst>
              <a:ext uri="{FF2B5EF4-FFF2-40B4-BE49-F238E27FC236}">
                <a16:creationId xmlns:a16="http://schemas.microsoft.com/office/drawing/2014/main" id="{1925F36C-CADC-4BC3-84FD-3C44BC2A3C6E}"/>
              </a:ext>
            </a:extLst>
          </p:cNvPr>
          <p:cNvSpPr/>
          <p:nvPr/>
        </p:nvSpPr>
        <p:spPr bwMode="auto">
          <a:xfrm>
            <a:off x="2589318" y="1686367"/>
            <a:ext cx="2008047" cy="75902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grpSp>
        <p:nvGrpSpPr>
          <p:cNvPr id="46" name="グループ化 45">
            <a:extLst>
              <a:ext uri="{FF2B5EF4-FFF2-40B4-BE49-F238E27FC236}">
                <a16:creationId xmlns:a16="http://schemas.microsoft.com/office/drawing/2014/main" id="{C10B153A-560E-4579-A12F-7528A97BC6A7}"/>
              </a:ext>
            </a:extLst>
          </p:cNvPr>
          <p:cNvGrpSpPr/>
          <p:nvPr/>
        </p:nvGrpSpPr>
        <p:grpSpPr>
          <a:xfrm>
            <a:off x="342296" y="860402"/>
            <a:ext cx="11196685" cy="5288049"/>
            <a:chOff x="1905185" y="-64682"/>
            <a:chExt cx="11196685" cy="5288049"/>
          </a:xfrm>
        </p:grpSpPr>
        <p:pic>
          <p:nvPicPr>
            <p:cNvPr id="55" name="図 54">
              <a:extLst>
                <a:ext uri="{FF2B5EF4-FFF2-40B4-BE49-F238E27FC236}">
                  <a16:creationId xmlns:a16="http://schemas.microsoft.com/office/drawing/2014/main" id="{AD016803-CDF4-40CC-95A9-53FB904FCEE8}"/>
                </a:ext>
              </a:extLst>
            </p:cNvPr>
            <p:cNvPicPr>
              <a:picLocks noChangeAspect="1"/>
            </p:cNvPicPr>
            <p:nvPr/>
          </p:nvPicPr>
          <p:blipFill rotWithShape="1">
            <a:blip r:embed="rId3"/>
            <a:srcRect l="-961" t="8097"/>
            <a:stretch/>
          </p:blipFill>
          <p:spPr>
            <a:xfrm rot="2658567">
              <a:off x="2582449" y="726952"/>
              <a:ext cx="1259158" cy="1146192"/>
            </a:xfrm>
            <a:prstGeom prst="rect">
              <a:avLst/>
            </a:prstGeom>
          </p:spPr>
        </p:pic>
        <p:sp>
          <p:nvSpPr>
            <p:cNvPr id="47" name="矢印: 折線 46">
              <a:extLst>
                <a:ext uri="{FF2B5EF4-FFF2-40B4-BE49-F238E27FC236}">
                  <a16:creationId xmlns:a16="http://schemas.microsoft.com/office/drawing/2014/main" id="{E7532514-1451-4EFA-AC98-158832C102EF}"/>
                </a:ext>
              </a:extLst>
            </p:cNvPr>
            <p:cNvSpPr/>
            <p:nvPr/>
          </p:nvSpPr>
          <p:spPr>
            <a:xfrm rot="5400000">
              <a:off x="8445913" y="2160743"/>
              <a:ext cx="328032" cy="2076409"/>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tx1"/>
                </a:solidFill>
              </a:endParaRPr>
            </a:p>
          </p:txBody>
        </p:sp>
        <p:sp>
          <p:nvSpPr>
            <p:cNvPr id="48" name="矢印: 下 47">
              <a:extLst>
                <a:ext uri="{FF2B5EF4-FFF2-40B4-BE49-F238E27FC236}">
                  <a16:creationId xmlns:a16="http://schemas.microsoft.com/office/drawing/2014/main" id="{1CCF969E-8960-440C-A861-CE6ACEEF91C8}"/>
                </a:ext>
              </a:extLst>
            </p:cNvPr>
            <p:cNvSpPr/>
            <p:nvPr/>
          </p:nvSpPr>
          <p:spPr>
            <a:xfrm>
              <a:off x="5463117" y="2460005"/>
              <a:ext cx="125964" cy="5869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49" name="矢印: 右 48">
              <a:extLst>
                <a:ext uri="{FF2B5EF4-FFF2-40B4-BE49-F238E27FC236}">
                  <a16:creationId xmlns:a16="http://schemas.microsoft.com/office/drawing/2014/main" id="{1972BC6F-F9ED-4387-992E-E26BB5AA865A}"/>
                </a:ext>
              </a:extLst>
            </p:cNvPr>
            <p:cNvSpPr/>
            <p:nvPr/>
          </p:nvSpPr>
          <p:spPr>
            <a:xfrm rot="10800000">
              <a:off x="3169868" y="2939987"/>
              <a:ext cx="2370177" cy="1432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52" name="矢印: 下 51">
              <a:extLst>
                <a:ext uri="{FF2B5EF4-FFF2-40B4-BE49-F238E27FC236}">
                  <a16:creationId xmlns:a16="http://schemas.microsoft.com/office/drawing/2014/main" id="{9450F75C-2FBB-49BF-A346-DA1BB9EAA823}"/>
                </a:ext>
              </a:extLst>
            </p:cNvPr>
            <p:cNvSpPr/>
            <p:nvPr/>
          </p:nvSpPr>
          <p:spPr>
            <a:xfrm>
              <a:off x="9397147" y="3029299"/>
              <a:ext cx="152928" cy="3017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56" name="正方形/長方形 55">
              <a:extLst>
                <a:ext uri="{FF2B5EF4-FFF2-40B4-BE49-F238E27FC236}">
                  <a16:creationId xmlns:a16="http://schemas.microsoft.com/office/drawing/2014/main" id="{80390E88-A23D-4F62-AE38-7105154F1C64}"/>
                </a:ext>
              </a:extLst>
            </p:cNvPr>
            <p:cNvSpPr/>
            <p:nvPr/>
          </p:nvSpPr>
          <p:spPr bwMode="auto">
            <a:xfrm>
              <a:off x="3797619" y="3338820"/>
              <a:ext cx="4531215" cy="1458466"/>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57" name="直方体 56">
              <a:extLst>
                <a:ext uri="{FF2B5EF4-FFF2-40B4-BE49-F238E27FC236}">
                  <a16:creationId xmlns:a16="http://schemas.microsoft.com/office/drawing/2014/main" id="{A57B0328-7C63-4CC7-922B-1BC8C73CF073}"/>
                </a:ext>
              </a:extLst>
            </p:cNvPr>
            <p:cNvSpPr/>
            <p:nvPr/>
          </p:nvSpPr>
          <p:spPr>
            <a:xfrm>
              <a:off x="2583059" y="3568853"/>
              <a:ext cx="1148632" cy="996027"/>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照明設備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rPr>
                <a:t>(</a:t>
              </a:r>
              <a:r>
                <a:rPr kumimoji="1" lang="ja-JP" altLang="en-US" sz="1000" dirty="0">
                  <a:solidFill>
                    <a:srgbClr val="0000CC"/>
                  </a:solidFill>
                </a:rPr>
                <a:t>使用電力量</a:t>
              </a:r>
              <a:r>
                <a:rPr kumimoji="1" lang="en-US" altLang="ja-JP" sz="1000" dirty="0">
                  <a:solidFill>
                    <a:srgbClr val="0000CC"/>
                  </a:solidFill>
                </a:rPr>
                <a:t>)</a:t>
              </a:r>
              <a:endParaRPr kumimoji="1" lang="ja-JP" altLang="en-US" sz="1000" dirty="0">
                <a:solidFill>
                  <a:srgbClr val="0000CC"/>
                </a:solidFill>
              </a:endParaRPr>
            </a:p>
          </p:txBody>
        </p:sp>
        <p:sp>
          <p:nvSpPr>
            <p:cNvPr id="59" name="直方体 58">
              <a:extLst>
                <a:ext uri="{FF2B5EF4-FFF2-40B4-BE49-F238E27FC236}">
                  <a16:creationId xmlns:a16="http://schemas.microsoft.com/office/drawing/2014/main" id="{3F8932ED-27C3-476C-9A06-EC026AB4C22D}"/>
                </a:ext>
              </a:extLst>
            </p:cNvPr>
            <p:cNvSpPr/>
            <p:nvPr/>
          </p:nvSpPr>
          <p:spPr>
            <a:xfrm>
              <a:off x="3991255" y="356885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換気設備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rPr>
                <a:t>(</a:t>
              </a:r>
              <a:r>
                <a:rPr kumimoji="1" lang="ja-JP" altLang="en-US" sz="1000" dirty="0">
                  <a:solidFill>
                    <a:srgbClr val="0000CC"/>
                  </a:solidFill>
                </a:rPr>
                <a:t>使用電力量</a:t>
              </a:r>
              <a:r>
                <a:rPr kumimoji="1" lang="en-US" altLang="ja-JP" sz="1000" dirty="0">
                  <a:solidFill>
                    <a:srgbClr val="0000CC"/>
                  </a:solidFill>
                </a:rPr>
                <a:t>)</a:t>
              </a:r>
              <a:endParaRPr kumimoji="1" lang="ja-JP" altLang="en-US" sz="1400" dirty="0">
                <a:solidFill>
                  <a:srgbClr val="0000CC"/>
                </a:solidFill>
              </a:endParaRPr>
            </a:p>
          </p:txBody>
        </p:sp>
        <p:sp>
          <p:nvSpPr>
            <p:cNvPr id="61" name="直方体 60">
              <a:extLst>
                <a:ext uri="{FF2B5EF4-FFF2-40B4-BE49-F238E27FC236}">
                  <a16:creationId xmlns:a16="http://schemas.microsoft.com/office/drawing/2014/main" id="{4CC19BC2-280C-4099-AA1D-5C23A8938F91}"/>
                </a:ext>
              </a:extLst>
            </p:cNvPr>
            <p:cNvSpPr/>
            <p:nvPr/>
          </p:nvSpPr>
          <p:spPr>
            <a:xfrm>
              <a:off x="5437279" y="356885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空調設備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rPr>
                <a:t>(</a:t>
              </a:r>
              <a:r>
                <a:rPr kumimoji="1" lang="ja-JP" altLang="en-US" sz="1000" dirty="0">
                  <a:solidFill>
                    <a:srgbClr val="0000CC"/>
                  </a:solidFill>
                </a:rPr>
                <a:t>使用電力量</a:t>
              </a:r>
              <a:r>
                <a:rPr kumimoji="1" lang="en-US" altLang="ja-JP" sz="1000" dirty="0">
                  <a:solidFill>
                    <a:srgbClr val="0000CC"/>
                  </a:solidFill>
                </a:rPr>
                <a:t>)</a:t>
              </a:r>
              <a:endParaRPr kumimoji="1" lang="ja-JP" altLang="en-US" sz="1400" dirty="0">
                <a:solidFill>
                  <a:srgbClr val="0000CC"/>
                </a:solidFill>
              </a:endParaRPr>
            </a:p>
          </p:txBody>
        </p:sp>
        <p:sp>
          <p:nvSpPr>
            <p:cNvPr id="62" name="直方体 61">
              <a:extLst>
                <a:ext uri="{FF2B5EF4-FFF2-40B4-BE49-F238E27FC236}">
                  <a16:creationId xmlns:a16="http://schemas.microsoft.com/office/drawing/2014/main" id="{747F20B3-73D4-445C-907B-2067EC8DA5F8}"/>
                </a:ext>
              </a:extLst>
            </p:cNvPr>
            <p:cNvSpPr/>
            <p:nvPr/>
          </p:nvSpPr>
          <p:spPr>
            <a:xfrm>
              <a:off x="6950341" y="356885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給湯設備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rPr>
                <a:t>(</a:t>
              </a:r>
              <a:r>
                <a:rPr kumimoji="1" lang="ja-JP" altLang="en-US" sz="1000" dirty="0">
                  <a:solidFill>
                    <a:srgbClr val="0000CC"/>
                  </a:solidFill>
                </a:rPr>
                <a:t>使用電力量</a:t>
              </a:r>
              <a:r>
                <a:rPr kumimoji="1" lang="en-US" altLang="ja-JP" sz="1000" dirty="0">
                  <a:solidFill>
                    <a:srgbClr val="0000CC"/>
                  </a:solidFill>
                </a:rPr>
                <a:t>)</a:t>
              </a:r>
              <a:endParaRPr kumimoji="1" lang="ja-JP" altLang="en-US" sz="1400" dirty="0">
                <a:solidFill>
                  <a:srgbClr val="0000CC"/>
                </a:solidFill>
              </a:endParaRPr>
            </a:p>
          </p:txBody>
        </p:sp>
        <p:sp>
          <p:nvSpPr>
            <p:cNvPr id="63" name="矢印: 下 62">
              <a:extLst>
                <a:ext uri="{FF2B5EF4-FFF2-40B4-BE49-F238E27FC236}">
                  <a16:creationId xmlns:a16="http://schemas.microsoft.com/office/drawing/2014/main" id="{D7EFE18F-2724-4F42-B536-5DC59F0216C9}"/>
                </a:ext>
              </a:extLst>
            </p:cNvPr>
            <p:cNvSpPr/>
            <p:nvPr/>
          </p:nvSpPr>
          <p:spPr>
            <a:xfrm>
              <a:off x="5363912" y="1415546"/>
              <a:ext cx="152929" cy="162625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4" name="正方形/長方形 63">
              <a:extLst>
                <a:ext uri="{FF2B5EF4-FFF2-40B4-BE49-F238E27FC236}">
                  <a16:creationId xmlns:a16="http://schemas.microsoft.com/office/drawing/2014/main" id="{D321234C-47DF-4455-9DB4-868E2AC93B7A}"/>
                </a:ext>
              </a:extLst>
            </p:cNvPr>
            <p:cNvSpPr/>
            <p:nvPr/>
          </p:nvSpPr>
          <p:spPr>
            <a:xfrm>
              <a:off x="3119286" y="3026497"/>
              <a:ext cx="2217183" cy="7504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5" name="矢印: 下 64">
              <a:extLst>
                <a:ext uri="{FF2B5EF4-FFF2-40B4-BE49-F238E27FC236}">
                  <a16:creationId xmlns:a16="http://schemas.microsoft.com/office/drawing/2014/main" id="{10BD9C36-09C4-4C18-8ADF-21CF7AD8B201}"/>
                </a:ext>
              </a:extLst>
            </p:cNvPr>
            <p:cNvSpPr/>
            <p:nvPr/>
          </p:nvSpPr>
          <p:spPr>
            <a:xfrm>
              <a:off x="3080910" y="3097560"/>
              <a:ext cx="152929" cy="48891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6" name="矢印: 下 65">
              <a:extLst>
                <a:ext uri="{FF2B5EF4-FFF2-40B4-BE49-F238E27FC236}">
                  <a16:creationId xmlns:a16="http://schemas.microsoft.com/office/drawing/2014/main" id="{A1315CC2-9366-4E29-A31D-A4D717F60492}"/>
                </a:ext>
              </a:extLst>
            </p:cNvPr>
            <p:cNvSpPr/>
            <p:nvPr/>
          </p:nvSpPr>
          <p:spPr>
            <a:xfrm>
              <a:off x="4422066" y="3109974"/>
              <a:ext cx="152929" cy="48891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7" name="矢印: 下 66">
              <a:extLst>
                <a:ext uri="{FF2B5EF4-FFF2-40B4-BE49-F238E27FC236}">
                  <a16:creationId xmlns:a16="http://schemas.microsoft.com/office/drawing/2014/main" id="{07E8FA57-1E77-491F-A76D-067D8717B968}"/>
                </a:ext>
              </a:extLst>
            </p:cNvPr>
            <p:cNvSpPr/>
            <p:nvPr/>
          </p:nvSpPr>
          <p:spPr>
            <a:xfrm>
              <a:off x="5893058" y="3111534"/>
              <a:ext cx="152929" cy="48891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8" name="矢印: 下 67">
              <a:extLst>
                <a:ext uri="{FF2B5EF4-FFF2-40B4-BE49-F238E27FC236}">
                  <a16:creationId xmlns:a16="http://schemas.microsoft.com/office/drawing/2014/main" id="{BA3E64E7-AF1C-4D66-B250-74A8F0E91700}"/>
                </a:ext>
              </a:extLst>
            </p:cNvPr>
            <p:cNvSpPr/>
            <p:nvPr/>
          </p:nvSpPr>
          <p:spPr>
            <a:xfrm>
              <a:off x="7462253" y="3109973"/>
              <a:ext cx="152929" cy="48891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69" name="矢印: 左 68">
              <a:extLst>
                <a:ext uri="{FF2B5EF4-FFF2-40B4-BE49-F238E27FC236}">
                  <a16:creationId xmlns:a16="http://schemas.microsoft.com/office/drawing/2014/main" id="{45B15978-AB88-4603-AC8C-702A2923B362}"/>
                </a:ext>
              </a:extLst>
            </p:cNvPr>
            <p:cNvSpPr/>
            <p:nvPr/>
          </p:nvSpPr>
          <p:spPr>
            <a:xfrm>
              <a:off x="5540970" y="2423084"/>
              <a:ext cx="5496837" cy="13690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0" name="テキスト ボックス 69">
              <a:extLst>
                <a:ext uri="{FF2B5EF4-FFF2-40B4-BE49-F238E27FC236}">
                  <a16:creationId xmlns:a16="http://schemas.microsoft.com/office/drawing/2014/main" id="{0AF9C0A2-0508-45E6-BC94-3E6C14138ECE}"/>
                </a:ext>
              </a:extLst>
            </p:cNvPr>
            <p:cNvSpPr txBox="1"/>
            <p:nvPr/>
          </p:nvSpPr>
          <p:spPr>
            <a:xfrm>
              <a:off x="11037807" y="2337648"/>
              <a:ext cx="923988" cy="307777"/>
            </a:xfrm>
            <a:prstGeom prst="rect">
              <a:avLst/>
            </a:prstGeom>
            <a:noFill/>
            <a:ln>
              <a:solidFill>
                <a:schemeClr val="tx1"/>
              </a:solidFill>
            </a:ln>
          </p:spPr>
          <p:txBody>
            <a:bodyPr wrap="square" rtlCol="0">
              <a:spAutoFit/>
            </a:bodyPr>
            <a:lstStyle/>
            <a:p>
              <a:r>
                <a:rPr kumimoji="1" lang="ja-JP" altLang="en-US" sz="1400" dirty="0"/>
                <a:t>商用電力</a:t>
              </a:r>
            </a:p>
          </p:txBody>
        </p:sp>
        <p:sp>
          <p:nvSpPr>
            <p:cNvPr id="71" name="矢印: 右 70">
              <a:extLst>
                <a:ext uri="{FF2B5EF4-FFF2-40B4-BE49-F238E27FC236}">
                  <a16:creationId xmlns:a16="http://schemas.microsoft.com/office/drawing/2014/main" id="{D8E6B858-F246-48E9-9DE2-D03A346CB5CD}"/>
                </a:ext>
              </a:extLst>
            </p:cNvPr>
            <p:cNvSpPr/>
            <p:nvPr/>
          </p:nvSpPr>
          <p:spPr>
            <a:xfrm>
              <a:off x="5540970" y="2915637"/>
              <a:ext cx="3978706" cy="16424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2" name="矢印: 下 71">
              <a:extLst>
                <a:ext uri="{FF2B5EF4-FFF2-40B4-BE49-F238E27FC236}">
                  <a16:creationId xmlns:a16="http://schemas.microsoft.com/office/drawing/2014/main" id="{EF949BF3-B69E-4295-8D49-9AB6A108B32D}"/>
                </a:ext>
              </a:extLst>
            </p:cNvPr>
            <p:cNvSpPr/>
            <p:nvPr/>
          </p:nvSpPr>
          <p:spPr>
            <a:xfrm>
              <a:off x="7384963" y="3033372"/>
              <a:ext cx="125964" cy="54497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3" name="矢印: 下 72">
              <a:extLst>
                <a:ext uri="{FF2B5EF4-FFF2-40B4-BE49-F238E27FC236}">
                  <a16:creationId xmlns:a16="http://schemas.microsoft.com/office/drawing/2014/main" id="{E03F48F7-C34A-41D3-9990-876197BB48EB}"/>
                </a:ext>
              </a:extLst>
            </p:cNvPr>
            <p:cNvSpPr/>
            <p:nvPr/>
          </p:nvSpPr>
          <p:spPr>
            <a:xfrm>
              <a:off x="5812004" y="3064018"/>
              <a:ext cx="125964" cy="542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4" name="矢印: 下 73">
              <a:extLst>
                <a:ext uri="{FF2B5EF4-FFF2-40B4-BE49-F238E27FC236}">
                  <a16:creationId xmlns:a16="http://schemas.microsoft.com/office/drawing/2014/main" id="{3CD3FE3C-0907-478C-99DA-5F028829243F}"/>
                </a:ext>
              </a:extLst>
            </p:cNvPr>
            <p:cNvSpPr/>
            <p:nvPr/>
          </p:nvSpPr>
          <p:spPr>
            <a:xfrm>
              <a:off x="4516721" y="3041803"/>
              <a:ext cx="125964" cy="542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5" name="矢印: 下 74">
              <a:extLst>
                <a:ext uri="{FF2B5EF4-FFF2-40B4-BE49-F238E27FC236}">
                  <a16:creationId xmlns:a16="http://schemas.microsoft.com/office/drawing/2014/main" id="{2B9647A2-65E4-4F30-9A8F-0B9668639D2E}"/>
                </a:ext>
              </a:extLst>
            </p:cNvPr>
            <p:cNvSpPr/>
            <p:nvPr/>
          </p:nvSpPr>
          <p:spPr>
            <a:xfrm>
              <a:off x="3160867" y="2981948"/>
              <a:ext cx="152929" cy="61694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7" name="正方形/長方形 76">
              <a:extLst>
                <a:ext uri="{FF2B5EF4-FFF2-40B4-BE49-F238E27FC236}">
                  <a16:creationId xmlns:a16="http://schemas.microsoft.com/office/drawing/2014/main" id="{065EC7DF-CF4F-4400-8231-F739F9A032A2}"/>
                </a:ext>
              </a:extLst>
            </p:cNvPr>
            <p:cNvSpPr/>
            <p:nvPr/>
          </p:nvSpPr>
          <p:spPr>
            <a:xfrm>
              <a:off x="1905185" y="-64682"/>
              <a:ext cx="733328" cy="3679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78" name="正方形/長方形 77">
              <a:extLst>
                <a:ext uri="{FF2B5EF4-FFF2-40B4-BE49-F238E27FC236}">
                  <a16:creationId xmlns:a16="http://schemas.microsoft.com/office/drawing/2014/main" id="{53E01748-92CC-4B73-8A24-984F8D4D9488}"/>
                </a:ext>
              </a:extLst>
            </p:cNvPr>
            <p:cNvSpPr/>
            <p:nvPr/>
          </p:nvSpPr>
          <p:spPr bwMode="auto">
            <a:xfrm>
              <a:off x="11159051" y="4160100"/>
              <a:ext cx="581518" cy="251794"/>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79" name="テキスト ボックス 78">
              <a:extLst>
                <a:ext uri="{FF2B5EF4-FFF2-40B4-BE49-F238E27FC236}">
                  <a16:creationId xmlns:a16="http://schemas.microsoft.com/office/drawing/2014/main" id="{F867BEE8-0A79-41D6-906D-F699F0A6E11C}"/>
                </a:ext>
              </a:extLst>
            </p:cNvPr>
            <p:cNvSpPr txBox="1"/>
            <p:nvPr/>
          </p:nvSpPr>
          <p:spPr>
            <a:xfrm>
              <a:off x="11797122" y="4156527"/>
              <a:ext cx="790601" cy="253916"/>
            </a:xfrm>
            <a:prstGeom prst="rect">
              <a:avLst/>
            </a:prstGeom>
            <a:noFill/>
          </p:spPr>
          <p:txBody>
            <a:bodyPr wrap="none" rtlCol="0">
              <a:spAutoFit/>
            </a:bodyPr>
            <a:lstStyle/>
            <a:p>
              <a:r>
                <a:rPr lang="ja-JP" altLang="en-US" sz="1050" dirty="0">
                  <a:latin typeface="+mn-ea"/>
                  <a:ea typeface="+mn-ea"/>
                  <a:cs typeface="メイリオ" panose="020B0604030504040204" pitchFamily="50" charset="-128"/>
                </a:rPr>
                <a:t>：補助対象</a:t>
              </a:r>
              <a:endParaRPr kumimoji="1" lang="ja-JP" altLang="en-US" sz="1050" dirty="0">
                <a:latin typeface="+mn-ea"/>
                <a:ea typeface="+mn-ea"/>
                <a:cs typeface="メイリオ" panose="020B0604030504040204" pitchFamily="50" charset="-128"/>
              </a:endParaRPr>
            </a:p>
          </p:txBody>
        </p:sp>
        <p:sp>
          <p:nvSpPr>
            <p:cNvPr id="80" name="正方形/長方形 79">
              <a:extLst>
                <a:ext uri="{FF2B5EF4-FFF2-40B4-BE49-F238E27FC236}">
                  <a16:creationId xmlns:a16="http://schemas.microsoft.com/office/drawing/2014/main" id="{2BA71C9A-AC2E-491B-B936-CF7CB2C709DE}"/>
                </a:ext>
              </a:extLst>
            </p:cNvPr>
            <p:cNvSpPr/>
            <p:nvPr/>
          </p:nvSpPr>
          <p:spPr>
            <a:xfrm>
              <a:off x="11187679" y="4564880"/>
              <a:ext cx="524262" cy="251795"/>
            </a:xfrm>
            <a:prstGeom prst="rect">
              <a:avLst/>
            </a:prstGeom>
            <a:noFill/>
            <a:ln w="3810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9427F8B2-8CFF-47ED-8129-592AD59E70E9}"/>
                </a:ext>
              </a:extLst>
            </p:cNvPr>
            <p:cNvSpPr txBox="1"/>
            <p:nvPr/>
          </p:nvSpPr>
          <p:spPr>
            <a:xfrm>
              <a:off x="11777869" y="4518233"/>
              <a:ext cx="889987" cy="400110"/>
            </a:xfrm>
            <a:prstGeom prst="rect">
              <a:avLst/>
            </a:prstGeom>
            <a:noFill/>
          </p:spPr>
          <p:txBody>
            <a:bodyPr wrap="none" rtlCol="0">
              <a:spAutoFit/>
            </a:bodyPr>
            <a:lstStyle/>
            <a:p>
              <a:r>
                <a:rPr lang="ja-JP" altLang="en-US" sz="1000" dirty="0">
                  <a:latin typeface="+mn-ea"/>
                  <a:ea typeface="+mn-ea"/>
                  <a:cs typeface="メイリオ" panose="020B0604030504040204" pitchFamily="50" charset="-128"/>
                </a:rPr>
                <a:t>：</a:t>
              </a:r>
              <a:r>
                <a:rPr lang="ja-JP" altLang="en-US" sz="1000" dirty="0">
                  <a:latin typeface="+mn-ea"/>
                  <a:cs typeface="メイリオ" panose="020B0604030504040204" pitchFamily="50" charset="-128"/>
                </a:rPr>
                <a:t>非常</a:t>
              </a:r>
              <a:r>
                <a:rPr lang="ja-JP" altLang="en-US" sz="1000" dirty="0">
                  <a:latin typeface="+mn-ea"/>
                  <a:ea typeface="+mn-ea"/>
                  <a:cs typeface="メイリオ" panose="020B0604030504040204" pitchFamily="50" charset="-128"/>
                </a:rPr>
                <a:t>時のみ</a:t>
              </a:r>
              <a:endParaRPr lang="en-US" altLang="ja-JP" sz="1000" dirty="0">
                <a:latin typeface="+mn-ea"/>
                <a:ea typeface="+mn-ea"/>
                <a:cs typeface="メイリオ" panose="020B0604030504040204" pitchFamily="50" charset="-128"/>
              </a:endParaRPr>
            </a:p>
            <a:p>
              <a:r>
                <a:rPr lang="ja-JP" altLang="en-US" sz="1000" dirty="0">
                  <a:latin typeface="+mn-ea"/>
                  <a:cs typeface="メイリオ" panose="020B0604030504040204" pitchFamily="50" charset="-128"/>
                </a:rPr>
                <a:t>　</a:t>
              </a:r>
              <a:r>
                <a:rPr lang="ja-JP" altLang="en-US" sz="1000" dirty="0">
                  <a:latin typeface="+mn-ea"/>
                  <a:ea typeface="+mn-ea"/>
                  <a:cs typeface="メイリオ" panose="020B0604030504040204" pitchFamily="50" charset="-128"/>
                </a:rPr>
                <a:t>稼働</a:t>
              </a:r>
              <a:endParaRPr kumimoji="1" lang="ja-JP" altLang="en-US" sz="1000" dirty="0">
                <a:latin typeface="+mn-ea"/>
                <a:ea typeface="+mn-ea"/>
                <a:cs typeface="メイリオ" panose="020B0604030504040204" pitchFamily="50" charset="-128"/>
              </a:endParaRPr>
            </a:p>
          </p:txBody>
        </p:sp>
        <p:sp>
          <p:nvSpPr>
            <p:cNvPr id="82" name="正方形/長方形 81">
              <a:extLst>
                <a:ext uri="{FF2B5EF4-FFF2-40B4-BE49-F238E27FC236}">
                  <a16:creationId xmlns:a16="http://schemas.microsoft.com/office/drawing/2014/main" id="{B0B62009-57FF-4E9C-917F-2F7EF6A09345}"/>
                </a:ext>
              </a:extLst>
            </p:cNvPr>
            <p:cNvSpPr/>
            <p:nvPr/>
          </p:nvSpPr>
          <p:spPr>
            <a:xfrm>
              <a:off x="2271849" y="692696"/>
              <a:ext cx="5946782" cy="4018079"/>
            </a:xfrm>
            <a:prstGeom prst="rect">
              <a:avLst/>
            </a:prstGeom>
            <a:noFill/>
            <a:ln w="3810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4" name="矢印: 下 83">
              <a:extLst>
                <a:ext uri="{FF2B5EF4-FFF2-40B4-BE49-F238E27FC236}">
                  <a16:creationId xmlns:a16="http://schemas.microsoft.com/office/drawing/2014/main" id="{B295D860-4FA6-4CED-9A0C-3077227E7BA2}"/>
                </a:ext>
              </a:extLst>
            </p:cNvPr>
            <p:cNvSpPr/>
            <p:nvPr/>
          </p:nvSpPr>
          <p:spPr>
            <a:xfrm>
              <a:off x="4578279" y="1411568"/>
              <a:ext cx="152929" cy="47178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grpSp>
          <p:nvGrpSpPr>
            <p:cNvPr id="85" name="グループ化 84">
              <a:extLst>
                <a:ext uri="{FF2B5EF4-FFF2-40B4-BE49-F238E27FC236}">
                  <a16:creationId xmlns:a16="http://schemas.microsoft.com/office/drawing/2014/main" id="{B9E174BB-B6B8-4E5B-98C3-F716E3A7B5ED}"/>
                </a:ext>
              </a:extLst>
            </p:cNvPr>
            <p:cNvGrpSpPr/>
            <p:nvPr/>
          </p:nvGrpSpPr>
          <p:grpSpPr>
            <a:xfrm>
              <a:off x="10845820" y="3395768"/>
              <a:ext cx="2256050" cy="537374"/>
              <a:chOff x="10875756" y="3395378"/>
              <a:chExt cx="2256050" cy="537374"/>
            </a:xfrm>
          </p:grpSpPr>
          <p:graphicFrame>
            <p:nvGraphicFramePr>
              <p:cNvPr id="86" name="表 43">
                <a:extLst>
                  <a:ext uri="{FF2B5EF4-FFF2-40B4-BE49-F238E27FC236}">
                    <a16:creationId xmlns:a16="http://schemas.microsoft.com/office/drawing/2014/main" id="{7E9C91DE-CC20-4B1D-B9D2-D57F24B91F4F}"/>
                  </a:ext>
                </a:extLst>
              </p:cNvPr>
              <p:cNvGraphicFramePr>
                <a:graphicFrameLocks/>
              </p:cNvGraphicFramePr>
              <p:nvPr>
                <p:extLst>
                  <p:ext uri="{D42A27DB-BD31-4B8C-83A1-F6EECF244321}">
                    <p14:modId xmlns:p14="http://schemas.microsoft.com/office/powerpoint/2010/main" val="1309034474"/>
                  </p:ext>
                </p:extLst>
              </p:nvPr>
            </p:nvGraphicFramePr>
            <p:xfrm>
              <a:off x="10875756" y="3395378"/>
              <a:ext cx="2256050" cy="537374"/>
            </p:xfrm>
            <a:graphic>
              <a:graphicData uri="http://schemas.openxmlformats.org/drawingml/2006/table">
                <a:tbl>
                  <a:tblPr firstRow="1" bandRow="1">
                    <a:tableStyleId>{3B4B98B0-60AC-42C2-AFA5-B58CD77FA1E5}</a:tableStyleId>
                  </a:tblPr>
                  <a:tblGrid>
                    <a:gridCol w="937286">
                      <a:extLst>
                        <a:ext uri="{9D8B030D-6E8A-4147-A177-3AD203B41FA5}">
                          <a16:colId xmlns:a16="http://schemas.microsoft.com/office/drawing/2014/main" val="343544389"/>
                        </a:ext>
                      </a:extLst>
                    </a:gridCol>
                    <a:gridCol w="1318764">
                      <a:extLst>
                        <a:ext uri="{9D8B030D-6E8A-4147-A177-3AD203B41FA5}">
                          <a16:colId xmlns:a16="http://schemas.microsoft.com/office/drawing/2014/main" val="267297237"/>
                        </a:ext>
                      </a:extLst>
                    </a:gridCol>
                  </a:tblGrid>
                  <a:tr h="252789">
                    <a:tc>
                      <a:txBody>
                        <a:bodyPr/>
                        <a:lstStyle/>
                        <a:p>
                          <a:endParaRPr kumimoji="1" lang="ja-JP" altLang="en-US" sz="1000" b="1" dirty="0"/>
                        </a:p>
                      </a:txBody>
                      <a:tcPr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00" b="0" dirty="0"/>
                            <a:t>再生可能エネルギー</a:t>
                          </a:r>
                        </a:p>
                      </a:txBody>
                      <a:tcPr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8451914"/>
                      </a:ext>
                    </a:extLst>
                  </a:tr>
                  <a:tr h="284585">
                    <a:tc>
                      <a:txBody>
                        <a:bodyPr/>
                        <a:lstStyle/>
                        <a:p>
                          <a:endParaRPr kumimoji="1" lang="ja-JP" altLang="en-US" sz="1000" b="1" dirty="0"/>
                        </a:p>
                      </a:txBody>
                      <a:tcPr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00" b="0" dirty="0"/>
                            <a:t>系統電力</a:t>
                          </a:r>
                        </a:p>
                      </a:txBody>
                      <a:tcPr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82649998"/>
                      </a:ext>
                    </a:extLst>
                  </a:tr>
                </a:tbl>
              </a:graphicData>
            </a:graphic>
          </p:graphicFrame>
          <p:sp>
            <p:nvSpPr>
              <p:cNvPr id="87" name="矢印: 下 86">
                <a:extLst>
                  <a:ext uri="{FF2B5EF4-FFF2-40B4-BE49-F238E27FC236}">
                    <a16:creationId xmlns:a16="http://schemas.microsoft.com/office/drawing/2014/main" id="{CF9222E8-C569-4D58-B069-6A3E8CAC292F}"/>
                  </a:ext>
                </a:extLst>
              </p:cNvPr>
              <p:cNvSpPr/>
              <p:nvPr/>
            </p:nvSpPr>
            <p:spPr>
              <a:xfrm rot="5400000">
                <a:off x="11368300" y="3565195"/>
                <a:ext cx="133160" cy="48891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88" name="矢印: 下 87">
                <a:extLst>
                  <a:ext uri="{FF2B5EF4-FFF2-40B4-BE49-F238E27FC236}">
                    <a16:creationId xmlns:a16="http://schemas.microsoft.com/office/drawing/2014/main" id="{A3E54B50-59BE-43FF-AA8B-EC402AB47279}"/>
                  </a:ext>
                </a:extLst>
              </p:cNvPr>
              <p:cNvSpPr/>
              <p:nvPr/>
            </p:nvSpPr>
            <p:spPr>
              <a:xfrm rot="5400000">
                <a:off x="11367067" y="3288696"/>
                <a:ext cx="133160" cy="48645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grpSp>
        <p:sp>
          <p:nvSpPr>
            <p:cNvPr id="53" name="矢印: 下 52">
              <a:extLst>
                <a:ext uri="{FF2B5EF4-FFF2-40B4-BE49-F238E27FC236}">
                  <a16:creationId xmlns:a16="http://schemas.microsoft.com/office/drawing/2014/main" id="{43E31404-35B2-47C3-96B7-D9D44972CE3B}"/>
                </a:ext>
              </a:extLst>
            </p:cNvPr>
            <p:cNvSpPr/>
            <p:nvPr/>
          </p:nvSpPr>
          <p:spPr>
            <a:xfrm rot="16200000">
              <a:off x="5158314" y="2257587"/>
              <a:ext cx="133046" cy="464039"/>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76" name="テキスト ボックス 75">
              <a:extLst>
                <a:ext uri="{FF2B5EF4-FFF2-40B4-BE49-F238E27FC236}">
                  <a16:creationId xmlns:a16="http://schemas.microsoft.com/office/drawing/2014/main" id="{3F258886-FDF4-4895-95B2-97CEE4AE65C2}"/>
                </a:ext>
              </a:extLst>
            </p:cNvPr>
            <p:cNvSpPr txBox="1"/>
            <p:nvPr/>
          </p:nvSpPr>
          <p:spPr>
            <a:xfrm>
              <a:off x="4292085" y="870855"/>
              <a:ext cx="1723041" cy="523220"/>
            </a:xfrm>
            <a:prstGeom prst="rect">
              <a:avLst/>
            </a:prstGeom>
            <a:solidFill>
              <a:srgbClr val="3366FF"/>
            </a:solidFill>
            <a:ln>
              <a:solidFill>
                <a:schemeClr val="tx1"/>
              </a:solidFill>
            </a:ln>
          </p:spPr>
          <p:txBody>
            <a:bodyPr wrap="square" rtlCol="0">
              <a:spAutoFit/>
            </a:bodyPr>
            <a:lstStyle/>
            <a:p>
              <a:r>
                <a:rPr kumimoji="1" lang="ja-JP" altLang="en-US" sz="1400" dirty="0">
                  <a:solidFill>
                    <a:schemeClr val="bg1">
                      <a:lumMod val="95000"/>
                    </a:schemeClr>
                  </a:solidFill>
                </a:rPr>
                <a:t>太陽光発電設備</a:t>
              </a:r>
              <a:endParaRPr kumimoji="1" lang="en-US" altLang="ja-JP" sz="1400" dirty="0">
                <a:solidFill>
                  <a:schemeClr val="bg1">
                    <a:lumMod val="95000"/>
                  </a:schemeClr>
                </a:solidFill>
              </a:endParaRPr>
            </a:p>
            <a:p>
              <a:r>
                <a:rPr kumimoji="1" lang="ja-JP" altLang="en-US" sz="1400" dirty="0">
                  <a:solidFill>
                    <a:schemeClr val="bg1">
                      <a:lumMod val="95000"/>
                    </a:schemeClr>
                  </a:solidFill>
                </a:rPr>
                <a:t>　　</a:t>
              </a:r>
              <a:r>
                <a:rPr kumimoji="1" lang="en-US" altLang="ja-JP" sz="1400" dirty="0">
                  <a:solidFill>
                    <a:schemeClr val="bg1">
                      <a:lumMod val="95000"/>
                    </a:schemeClr>
                  </a:solidFill>
                </a:rPr>
                <a:t>kWh/</a:t>
              </a:r>
              <a:r>
                <a:rPr kumimoji="1" lang="ja-JP" altLang="en-US" sz="1400" dirty="0">
                  <a:solidFill>
                    <a:schemeClr val="bg1">
                      <a:lumMod val="95000"/>
                    </a:schemeClr>
                  </a:solidFill>
                </a:rPr>
                <a:t>日</a:t>
              </a:r>
              <a:r>
                <a:rPr kumimoji="1" lang="en-US" altLang="ja-JP" sz="1400" dirty="0">
                  <a:solidFill>
                    <a:srgbClr val="0000CC"/>
                  </a:solidFill>
                </a:rPr>
                <a:t>(</a:t>
              </a:r>
              <a:r>
                <a:rPr kumimoji="1" lang="ja-JP" altLang="en-US" sz="1400" dirty="0">
                  <a:solidFill>
                    <a:srgbClr val="0000CC"/>
                  </a:solidFill>
                </a:rPr>
                <a:t>発電量</a:t>
              </a:r>
              <a:r>
                <a:rPr kumimoji="1" lang="en-US" altLang="ja-JP" sz="1400" dirty="0">
                  <a:solidFill>
                    <a:srgbClr val="0000CC"/>
                  </a:solidFill>
                </a:rPr>
                <a:t>)</a:t>
              </a:r>
              <a:endParaRPr kumimoji="1" lang="ja-JP" altLang="en-US" sz="1400" dirty="0">
                <a:solidFill>
                  <a:srgbClr val="0000CC"/>
                </a:solidFill>
              </a:endParaRPr>
            </a:p>
          </p:txBody>
        </p:sp>
        <p:sp>
          <p:nvSpPr>
            <p:cNvPr id="58" name="直方体 57">
              <a:extLst>
                <a:ext uri="{FF2B5EF4-FFF2-40B4-BE49-F238E27FC236}">
                  <a16:creationId xmlns:a16="http://schemas.microsoft.com/office/drawing/2014/main" id="{2DCD936E-D046-4683-A5FD-455CCE18E9EB}"/>
                </a:ext>
              </a:extLst>
            </p:cNvPr>
            <p:cNvSpPr/>
            <p:nvPr/>
          </p:nvSpPr>
          <p:spPr>
            <a:xfrm>
              <a:off x="8912725" y="3362964"/>
              <a:ext cx="1148632" cy="1355324"/>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その他設備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900" dirty="0">
                  <a:solidFill>
                    <a:srgbClr val="0000CC"/>
                  </a:solidFill>
                </a:rPr>
                <a:t>(</a:t>
              </a:r>
              <a:r>
                <a:rPr kumimoji="1" lang="ja-JP" altLang="en-US" sz="900" dirty="0">
                  <a:solidFill>
                    <a:srgbClr val="0000CC"/>
                  </a:solidFill>
                </a:rPr>
                <a:t>使用電力量</a:t>
              </a:r>
              <a:r>
                <a:rPr kumimoji="1" lang="en-US" altLang="ja-JP" sz="900" dirty="0">
                  <a:solidFill>
                    <a:srgbClr val="0000CC"/>
                  </a:solidFill>
                </a:rPr>
                <a:t>)</a:t>
              </a:r>
              <a:endParaRPr kumimoji="1" lang="ja-JP" altLang="en-US" sz="900" dirty="0">
                <a:solidFill>
                  <a:srgbClr val="0000CC"/>
                </a:solidFill>
              </a:endParaRPr>
            </a:p>
          </p:txBody>
        </p:sp>
        <p:sp>
          <p:nvSpPr>
            <p:cNvPr id="60" name="直方体 59">
              <a:extLst>
                <a:ext uri="{FF2B5EF4-FFF2-40B4-BE49-F238E27FC236}">
                  <a16:creationId xmlns:a16="http://schemas.microsoft.com/office/drawing/2014/main" id="{DB4183EC-B92B-44D9-9F59-2B8693971A23}"/>
                </a:ext>
              </a:extLst>
            </p:cNvPr>
            <p:cNvSpPr/>
            <p:nvPr/>
          </p:nvSpPr>
          <p:spPr>
            <a:xfrm>
              <a:off x="1977841" y="1946392"/>
              <a:ext cx="8526328" cy="3276975"/>
            </a:xfrm>
            <a:prstGeom prst="cube">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83" name="直方体 82">
              <a:extLst>
                <a:ext uri="{FF2B5EF4-FFF2-40B4-BE49-F238E27FC236}">
                  <a16:creationId xmlns:a16="http://schemas.microsoft.com/office/drawing/2014/main" id="{727A4B6F-BBB2-4A9C-972F-EF5C13085148}"/>
                </a:ext>
              </a:extLst>
            </p:cNvPr>
            <p:cNvSpPr/>
            <p:nvPr/>
          </p:nvSpPr>
          <p:spPr>
            <a:xfrm>
              <a:off x="4156852" y="1850260"/>
              <a:ext cx="920259" cy="918302"/>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蓄電池</a:t>
              </a:r>
              <a:endParaRPr kumimoji="1" lang="en-US" altLang="ja-JP" sz="1200" dirty="0">
                <a:solidFill>
                  <a:schemeClr val="tx1"/>
                </a:solidFill>
              </a:endParaRPr>
            </a:p>
            <a:p>
              <a:pPr algn="ctr"/>
              <a:r>
                <a:rPr kumimoji="1" lang="en-US" altLang="ja-JP" sz="1200" dirty="0">
                  <a:solidFill>
                    <a:schemeClr val="tx1"/>
                  </a:solidFill>
                </a:rPr>
                <a:t>(</a:t>
              </a:r>
              <a:r>
                <a:rPr kumimoji="1" lang="ja-JP" altLang="en-US" sz="1200" dirty="0">
                  <a:solidFill>
                    <a:schemeClr val="tx1"/>
                  </a:solidFill>
                </a:rPr>
                <a:t>*</a:t>
              </a:r>
              <a:r>
                <a:rPr kumimoji="1" lang="en-US" altLang="ja-JP" sz="1200" dirty="0">
                  <a:solidFill>
                    <a:schemeClr val="tx1"/>
                  </a:solidFill>
                </a:rPr>
                <a:t>kWh)</a:t>
              </a:r>
            </a:p>
            <a:p>
              <a:pPr algn="ctr"/>
              <a:r>
                <a:rPr kumimoji="1" lang="en-US" altLang="ja-JP" sz="800" dirty="0">
                  <a:solidFill>
                    <a:srgbClr val="0000CC"/>
                  </a:solidFill>
                </a:rPr>
                <a:t>(</a:t>
              </a:r>
              <a:r>
                <a:rPr kumimoji="1" lang="ja-JP" altLang="en-US" sz="800" dirty="0">
                  <a:solidFill>
                    <a:srgbClr val="0000CC"/>
                  </a:solidFill>
                </a:rPr>
                <a:t>蓄電容量</a:t>
              </a:r>
              <a:r>
                <a:rPr kumimoji="1" lang="en-US" altLang="ja-JP" sz="800" dirty="0">
                  <a:solidFill>
                    <a:srgbClr val="0000CC"/>
                  </a:solidFill>
                </a:rPr>
                <a:t>)</a:t>
              </a:r>
              <a:endParaRPr kumimoji="1" lang="ja-JP" altLang="en-US" sz="800" dirty="0">
                <a:solidFill>
                  <a:srgbClr val="0000CC"/>
                </a:solidFill>
              </a:endParaRPr>
            </a:p>
          </p:txBody>
        </p:sp>
      </p:grpSp>
      <p:sp>
        <p:nvSpPr>
          <p:cNvPr id="91" name="正方形/長方形 90">
            <a:extLst>
              <a:ext uri="{FF2B5EF4-FFF2-40B4-BE49-F238E27FC236}">
                <a16:creationId xmlns:a16="http://schemas.microsoft.com/office/drawing/2014/main" id="{7472068D-DC6F-4F9E-BA79-CE4EC71E8E32}"/>
              </a:ext>
            </a:extLst>
          </p:cNvPr>
          <p:cNvSpPr/>
          <p:nvPr/>
        </p:nvSpPr>
        <p:spPr>
          <a:xfrm>
            <a:off x="9393134" y="4004967"/>
            <a:ext cx="2076410" cy="2109329"/>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762A696C-033B-4550-B64D-1DE39F3BB16D}"/>
              </a:ext>
            </a:extLst>
          </p:cNvPr>
          <p:cNvSpPr txBox="1"/>
          <p:nvPr/>
        </p:nvSpPr>
        <p:spPr>
          <a:xfrm>
            <a:off x="5446340" y="642004"/>
            <a:ext cx="6599965" cy="1453846"/>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記入上の注意</a:t>
            </a:r>
            <a:r>
              <a:rPr lang="en-US" altLang="ja-JP" sz="1600" dirty="0">
                <a:solidFill>
                  <a:srgbClr val="FF0000"/>
                </a:solidFill>
                <a:latin typeface="Meiryo UI" panose="020B0604030504040204" pitchFamily="50" charset="-128"/>
                <a:ea typeface="Meiryo UI" panose="020B0604030504040204" pitchFamily="50" charset="-128"/>
              </a:rPr>
              <a:t>】</a:t>
            </a:r>
          </a:p>
          <a:p>
            <a:pPr>
              <a:defRPr/>
            </a:pPr>
            <a:r>
              <a:rPr lang="ja-JP" altLang="en-US" sz="1600" noProof="1">
                <a:solidFill>
                  <a:srgbClr val="FF0000"/>
                </a:solidFill>
                <a:latin typeface="Meiryo UI" panose="020B0604030504040204" pitchFamily="50" charset="-128"/>
                <a:ea typeface="Meiryo UI" panose="020B0604030504040204" pitchFamily="50" charset="-128"/>
              </a:rPr>
              <a:t>・平常時において可動ハウス全体の設備・エネルギーフロー図を記載してください。</a:t>
            </a:r>
            <a:endParaRPr lang="en-US" altLang="ja-JP" sz="1600" noProof="1">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・非常時のみに稼働させる設備については判別できる形で記載してください。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・補助対象となる設備をバックハッチングするなどして、明示してください。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・フロー内に発電量・使用電力量を記載してください。</a:t>
            </a:r>
            <a:endParaRPr lang="en-US" altLang="ja-JP" sz="1400" dirty="0">
              <a:solidFill>
                <a:srgbClr val="FF0000"/>
              </a:solidFill>
              <a:latin typeface="+mn-ea"/>
              <a:ea typeface="+mn-ea"/>
            </a:endParaRPr>
          </a:p>
        </p:txBody>
      </p:sp>
      <p:sp>
        <p:nvSpPr>
          <p:cNvPr id="90" name="正方形/長方形 89">
            <a:extLst>
              <a:ext uri="{FF2B5EF4-FFF2-40B4-BE49-F238E27FC236}">
                <a16:creationId xmlns:a16="http://schemas.microsoft.com/office/drawing/2014/main" id="{9B8D5C77-6D69-4916-81C6-33060DDA1780}"/>
              </a:ext>
            </a:extLst>
          </p:cNvPr>
          <p:cNvSpPr/>
          <p:nvPr/>
        </p:nvSpPr>
        <p:spPr>
          <a:xfrm rot="5400000">
            <a:off x="9099147" y="479925"/>
            <a:ext cx="527966" cy="401430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rmAutofit/>
          </a:bodyPr>
          <a:lstStyle/>
          <a:p>
            <a:r>
              <a:rPr kumimoji="1" lang="en-US" altLang="ja-JP" u="sng" dirty="0">
                <a:solidFill>
                  <a:srgbClr val="FF0000"/>
                </a:solidFill>
                <a:latin typeface="Meiryo UI" panose="020B0604030504040204" pitchFamily="50" charset="-128"/>
                <a:ea typeface="Meiryo UI" panose="020B0604030504040204" pitchFamily="50" charset="-128"/>
              </a:rPr>
              <a:t>※</a:t>
            </a:r>
            <a:r>
              <a:rPr kumimoji="1" lang="ja-JP" altLang="en-US" u="sng" dirty="0">
                <a:solidFill>
                  <a:srgbClr val="FF0000"/>
                </a:solidFill>
                <a:latin typeface="Meiryo UI" panose="020B0604030504040204" pitchFamily="50" charset="-128"/>
                <a:ea typeface="Meiryo UI" panose="020B0604030504040204" pitchFamily="50" charset="-128"/>
              </a:rPr>
              <a:t>補助事業完了時の内容で記載すること</a:t>
            </a:r>
          </a:p>
        </p:txBody>
      </p:sp>
    </p:spTree>
    <p:extLst>
      <p:ext uri="{BB962C8B-B14F-4D97-AF65-F5344CB8AC3E}">
        <p14:creationId xmlns:p14="http://schemas.microsoft.com/office/powerpoint/2010/main" val="127621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982</Words>
  <Application>Microsoft Office PowerPoint</Application>
  <PresentationFormat>ユーザー設定</PresentationFormat>
  <Paragraphs>139</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ＭＳ Ｐゴシック</vt:lpstr>
      <vt:lpstr>メイリオ</vt:lpstr>
      <vt:lpstr>Arial</vt:lpstr>
      <vt:lpstr>Calibri</vt:lpstr>
      <vt:lpstr>Calibri Light</vt:lpstr>
      <vt:lpstr>レトロスペクト</vt:lpstr>
      <vt:lpstr>デザインの設定</vt:lpstr>
      <vt:lpstr>(事業名)の概要</vt:lpstr>
      <vt:lpstr>１．補助事業の概要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2021-11-10T09:23:41Z</dcterms:modified>
</cp:coreProperties>
</file>