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753" r:id="rId2"/>
  </p:sldMasterIdLst>
  <p:notesMasterIdLst>
    <p:notesMasterId r:id="rId11"/>
  </p:notesMasterIdLst>
  <p:handoutMasterIdLst>
    <p:handoutMasterId r:id="rId12"/>
  </p:handoutMasterIdLst>
  <p:sldIdLst>
    <p:sldId id="676" r:id="rId3"/>
    <p:sldId id="685" r:id="rId4"/>
    <p:sldId id="711" r:id="rId5"/>
    <p:sldId id="704" r:id="rId6"/>
    <p:sldId id="712" r:id="rId7"/>
    <p:sldId id="697" r:id="rId8"/>
    <p:sldId id="710" r:id="rId9"/>
    <p:sldId id="713" r:id="rId10"/>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p:defaultTextStyle>
  <p:extLst>
    <p:ext uri="{EFAFB233-063F-42B5-8137-9DF3F51BA10A}">
      <p15:sldGuideLst xmlns:p15="http://schemas.microsoft.com/office/powerpoint/2012/main">
        <p15:guide id="1" orient="horz" pos="28">
          <p15:clr>
            <a:srgbClr val="A4A3A4"/>
          </p15:clr>
        </p15:guide>
        <p15:guide id="2" pos="6204">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DD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7" autoAdjust="0"/>
    <p:restoredTop sz="97885" autoAdjust="0"/>
  </p:normalViewPr>
  <p:slideViewPr>
    <p:cSldViewPr>
      <p:cViewPr varScale="1">
        <p:scale>
          <a:sx n="72" d="100"/>
          <a:sy n="72" d="100"/>
        </p:scale>
        <p:origin x="1134" y="36"/>
      </p:cViewPr>
      <p:guideLst>
        <p:guide orient="horz" pos="28"/>
        <p:guide pos="62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90" d="100"/>
          <a:sy n="90" d="100"/>
        </p:scale>
        <p:origin x="2148" y="-109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9413" cy="493713"/>
          </a:xfrm>
          <a:prstGeom prst="rect">
            <a:avLst/>
          </a:prstGeom>
        </p:spPr>
        <p:txBody>
          <a:bodyPr vert="horz" lIns="91427" tIns="45714" rIns="91427" bIns="45714" rtlCol="0"/>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3" name="日付プレースホルダー 2"/>
          <p:cNvSpPr>
            <a:spLocks noGrp="1"/>
          </p:cNvSpPr>
          <p:nvPr>
            <p:ph type="dt" sz="quarter" idx="1"/>
          </p:nvPr>
        </p:nvSpPr>
        <p:spPr>
          <a:xfrm>
            <a:off x="3814763" y="2"/>
            <a:ext cx="2919412" cy="493713"/>
          </a:xfrm>
          <a:prstGeom prst="rect">
            <a:avLst/>
          </a:prstGeom>
        </p:spPr>
        <p:txBody>
          <a:bodyPr vert="horz" lIns="91427" tIns="45714" rIns="91427" bIns="45714"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p>
        </p:txBody>
      </p:sp>
      <p:sp>
        <p:nvSpPr>
          <p:cNvPr id="4" name="フッター プレースホルダー 3"/>
          <p:cNvSpPr>
            <a:spLocks noGrp="1"/>
          </p:cNvSpPr>
          <p:nvPr>
            <p:ph type="ftr" sz="quarter" idx="2"/>
          </p:nvPr>
        </p:nvSpPr>
        <p:spPr>
          <a:xfrm>
            <a:off x="2" y="9371013"/>
            <a:ext cx="2919413" cy="493712"/>
          </a:xfrm>
          <a:prstGeom prst="rect">
            <a:avLst/>
          </a:prstGeom>
        </p:spPr>
        <p:txBody>
          <a:bodyPr vert="horz" lIns="91427" tIns="45714" rIns="91427" bIns="45714" rtlCol="0" anchor="b"/>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27" tIns="45714" rIns="91427" bIns="45714" rtlCol="0" anchor="b"/>
          <a:lstStyle>
            <a:lvl1pPr algn="r" eaLnBrk="1" fontAlgn="auto" hangingPunct="1">
              <a:spcBef>
                <a:spcPts val="0"/>
              </a:spcBef>
              <a:spcAft>
                <a:spcPts val="0"/>
              </a:spcAft>
              <a:defRPr sz="1200">
                <a:latin typeface="+mn-lt"/>
                <a:ea typeface="+mn-ea"/>
              </a:defRPr>
            </a:lvl1pPr>
          </a:lstStyle>
          <a:p>
            <a:pPr>
              <a:defRPr/>
            </a:pPr>
            <a:fld id="{1EC4FBD0-7633-4554-A01D-57EBE408A745}" type="slidenum">
              <a:rPr lang="ja-JP" altLang="en-US"/>
              <a:pPr>
                <a:defRPr/>
              </a:pPr>
              <a:t>‹#›</a:t>
            </a:fld>
            <a:endParaRPr lang="ja-JP" altLang="en-US" dirty="0"/>
          </a:p>
        </p:txBody>
      </p:sp>
    </p:spTree>
    <p:extLst>
      <p:ext uri="{BB962C8B-B14F-4D97-AF65-F5344CB8AC3E}">
        <p14:creationId xmlns:p14="http://schemas.microsoft.com/office/powerpoint/2010/main" val="26795072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9413" cy="493713"/>
          </a:xfrm>
          <a:prstGeom prst="rect">
            <a:avLst/>
          </a:prstGeom>
        </p:spPr>
        <p:txBody>
          <a:bodyPr vert="horz" lIns="91427" tIns="45714" rIns="91427" bIns="45714" rtlCol="0"/>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14763" y="2"/>
            <a:ext cx="2919412" cy="493713"/>
          </a:xfrm>
          <a:prstGeom prst="rect">
            <a:avLst/>
          </a:prstGeom>
        </p:spPr>
        <p:txBody>
          <a:bodyPr vert="horz" lIns="91427" tIns="45714" rIns="91427" bIns="45714"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27" tIns="45714" rIns="91427" bIns="45714" rtlCol="0" anchor="ctr"/>
          <a:lstStyle/>
          <a:p>
            <a:pPr lvl="0"/>
            <a:endParaRPr lang="ja-JP" altLang="en-US" noProof="0" dirty="0"/>
          </a:p>
        </p:txBody>
      </p:sp>
      <p:sp>
        <p:nvSpPr>
          <p:cNvPr id="5" name="ノート プレースホルダー 4"/>
          <p:cNvSpPr>
            <a:spLocks noGrp="1"/>
          </p:cNvSpPr>
          <p:nvPr>
            <p:ph type="body" sz="quarter" idx="3"/>
          </p:nvPr>
        </p:nvSpPr>
        <p:spPr>
          <a:xfrm>
            <a:off x="673102" y="4686300"/>
            <a:ext cx="5389563" cy="4440238"/>
          </a:xfrm>
          <a:prstGeom prst="rect">
            <a:avLst/>
          </a:prstGeom>
        </p:spPr>
        <p:txBody>
          <a:bodyPr vert="horz" lIns="91427" tIns="45714" rIns="91427" bIns="4571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2" y="9371013"/>
            <a:ext cx="2919413" cy="493712"/>
          </a:xfrm>
          <a:prstGeom prst="rect">
            <a:avLst/>
          </a:prstGeom>
        </p:spPr>
        <p:txBody>
          <a:bodyPr vert="horz" lIns="91427" tIns="45714" rIns="91427" bIns="45714" rtlCol="0" anchor="b"/>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27" tIns="45714" rIns="91427" bIns="45714" rtlCol="0" anchor="b"/>
          <a:lstStyle>
            <a:lvl1pPr algn="r" eaLnBrk="1" fontAlgn="auto" hangingPunct="1">
              <a:spcBef>
                <a:spcPts val="0"/>
              </a:spcBef>
              <a:spcAft>
                <a:spcPts val="0"/>
              </a:spcAft>
              <a:defRPr sz="1200">
                <a:latin typeface="+mn-lt"/>
                <a:ea typeface="+mn-ea"/>
              </a:defRPr>
            </a:lvl1pPr>
          </a:lstStyle>
          <a:p>
            <a:pPr>
              <a:defRPr/>
            </a:pPr>
            <a:fld id="{9AE3D2EF-E1DA-43A1-AAB5-1C750E1C4922}" type="slidenum">
              <a:rPr lang="ja-JP" altLang="en-US"/>
              <a:pPr>
                <a:defRPr/>
              </a:pPr>
              <a:t>‹#›</a:t>
            </a:fld>
            <a:endParaRPr lang="ja-JP" altLang="en-US" dirty="0"/>
          </a:p>
        </p:txBody>
      </p:sp>
    </p:spTree>
    <p:extLst>
      <p:ext uri="{BB962C8B-B14F-4D97-AF65-F5344CB8AC3E}">
        <p14:creationId xmlns:p14="http://schemas.microsoft.com/office/powerpoint/2010/main" val="69292799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●事業計画策定の策定</a:t>
            </a:r>
          </a:p>
        </p:txBody>
      </p:sp>
    </p:spTree>
    <p:extLst>
      <p:ext uri="{BB962C8B-B14F-4D97-AF65-F5344CB8AC3E}">
        <p14:creationId xmlns:p14="http://schemas.microsoft.com/office/powerpoint/2010/main" val="1068808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3942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82406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627005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8565" y="1052736"/>
            <a:ext cx="8420100" cy="1470025"/>
          </a:xfrm>
        </p:spPr>
        <p:txBody>
          <a:bodyPr/>
          <a:lstStyle>
            <a:lvl1pPr>
              <a:defRPr>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正方形/長方形 6"/>
          <p:cNvSpPr/>
          <p:nvPr userDrawn="1"/>
        </p:nvSpPr>
        <p:spPr>
          <a:xfrm>
            <a:off x="9202" y="2063375"/>
            <a:ext cx="9912350"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Tree>
    <p:extLst>
      <p:ext uri="{BB962C8B-B14F-4D97-AF65-F5344CB8AC3E}">
        <p14:creationId xmlns:p14="http://schemas.microsoft.com/office/powerpoint/2010/main" val="531775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42853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99535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643500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1469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6350" y="539750"/>
            <a:ext cx="9912350"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 name="タイトル 1"/>
          <p:cNvSpPr>
            <a:spLocks noGrp="1"/>
          </p:cNvSpPr>
          <p:nvPr>
            <p:ph type="title"/>
          </p:nvPr>
        </p:nvSpPr>
        <p:spPr>
          <a:xfrm>
            <a:off x="128464" y="39688"/>
            <a:ext cx="8915400" cy="500062"/>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7" name="スライド番号プレースホルダー 5"/>
          <p:cNvSpPr>
            <a:spLocks noGrp="1"/>
          </p:cNvSpPr>
          <p:nvPr>
            <p:ph type="sldNum" sz="quarter" idx="12"/>
          </p:nvPr>
        </p:nvSpPr>
        <p:spPr>
          <a:xfrm>
            <a:off x="8877989" y="6597352"/>
            <a:ext cx="1043563"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dirty="0"/>
          </a:p>
        </p:txBody>
      </p:sp>
    </p:spTree>
    <p:extLst>
      <p:ext uri="{BB962C8B-B14F-4D97-AF65-F5344CB8AC3E}">
        <p14:creationId xmlns:p14="http://schemas.microsoft.com/office/powerpoint/2010/main" val="4292290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57971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32597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9724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646150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48551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977128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943885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8" name="タイトル 1"/>
          <p:cNvSpPr txBox="1">
            <a:spLocks/>
          </p:cNvSpPr>
          <p:nvPr userDrawn="1"/>
        </p:nvSpPr>
        <p:spPr>
          <a:xfrm>
            <a:off x="-3175" y="6669361"/>
            <a:ext cx="9852719" cy="188640"/>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ctr" fontAlgn="auto">
              <a:spcAft>
                <a:spcPts val="0"/>
              </a:spcAft>
              <a:defRPr/>
            </a:pPr>
            <a:r>
              <a:rPr lang="ja-JP" altLang="en-US" sz="1000" i="0" dirty="0">
                <a:solidFill>
                  <a:schemeClr val="bg1">
                    <a:lumMod val="50000"/>
                  </a:schemeClr>
                </a:solidFill>
              </a:rPr>
              <a:t>　</a:t>
            </a:r>
            <a:r>
              <a:rPr lang="ja-JP" altLang="en-US" sz="1000" i="0" dirty="0" smtClean="0">
                <a:solidFill>
                  <a:schemeClr val="bg1">
                    <a:lumMod val="50000"/>
                  </a:schemeClr>
                </a:solidFill>
              </a:rPr>
              <a:t>二酸化炭素排出抑制対策事業費等補助</a:t>
            </a:r>
            <a:r>
              <a:rPr lang="ja-JP" altLang="en-US" sz="1000" i="0" dirty="0">
                <a:solidFill>
                  <a:schemeClr val="bg1">
                    <a:lumMod val="50000"/>
                  </a:schemeClr>
                </a:solidFill>
              </a:rPr>
              <a:t>金</a:t>
            </a:r>
            <a:r>
              <a:rPr lang="ja-JP" altLang="en-US" sz="1000" i="0" dirty="0" smtClean="0">
                <a:solidFill>
                  <a:schemeClr val="bg1">
                    <a:lumMod val="50000"/>
                  </a:schemeClr>
                </a:solidFill>
              </a:rPr>
              <a:t>（激甚化する災害に対応した災害活動拠点施設等の強靭化促進事業及びエネルギー自給エリア等構築支援事業）</a:t>
            </a:r>
            <a:endParaRPr lang="ja-JP" altLang="en-US" sz="1000" i="0" dirty="0">
              <a:solidFill>
                <a:schemeClr val="bg1">
                  <a:lumMod val="50000"/>
                </a:schemeClr>
              </a:solidFill>
            </a:endParaRP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dirty="0"/>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32574762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58038362"/>
              </p:ext>
            </p:extLst>
          </p:nvPr>
        </p:nvGraphicFramePr>
        <p:xfrm>
          <a:off x="1424608" y="3607013"/>
          <a:ext cx="7200900" cy="609572"/>
        </p:xfrm>
        <a:graphic>
          <a:graphicData uri="http://schemas.openxmlformats.org/drawingml/2006/table">
            <a:tbl>
              <a:tblPr firstRow="1" bandRow="1">
                <a:tableStyleId>{5C22544A-7EE6-4342-B048-85BDC9FD1C3A}</a:tableStyleId>
              </a:tblPr>
              <a:tblGrid>
                <a:gridCol w="432054">
                  <a:extLst>
                    <a:ext uri="{9D8B030D-6E8A-4147-A177-3AD203B41FA5}">
                      <a16:colId xmlns="" xmlns:a16="http://schemas.microsoft.com/office/drawing/2014/main" val="20000"/>
                    </a:ext>
                  </a:extLst>
                </a:gridCol>
                <a:gridCol w="1656207">
                  <a:extLst>
                    <a:ext uri="{9D8B030D-6E8A-4147-A177-3AD203B41FA5}">
                      <a16:colId xmlns="" xmlns:a16="http://schemas.microsoft.com/office/drawing/2014/main" val="20001"/>
                    </a:ext>
                  </a:extLst>
                </a:gridCol>
                <a:gridCol w="5112639">
                  <a:extLst>
                    <a:ext uri="{9D8B030D-6E8A-4147-A177-3AD203B41FA5}">
                      <a16:colId xmlns="" xmlns:a16="http://schemas.microsoft.com/office/drawing/2014/main" val="20002"/>
                    </a:ext>
                  </a:extLst>
                </a:gridCol>
              </a:tblGrid>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n-ea"/>
                          <a:ea typeface="+mn-ea"/>
                        </a:rPr>
                        <a:t>代表申請者</a:t>
                      </a:r>
                      <a:endParaRPr kumimoji="1"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n-ea"/>
                        <a:ea typeface="+mn-ea"/>
                      </a:endParaRPr>
                    </a:p>
                  </a:txBody>
                  <a:tcPr marL="91441" marR="91441"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共同申請者</a:t>
                      </a:r>
                      <a:endParaRPr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dirty="0">
                        <a:solidFill>
                          <a:schemeClr val="tx1"/>
                        </a:solidFill>
                        <a:latin typeface="+mn-ea"/>
                        <a:ea typeface="+mn-ea"/>
                      </a:endParaRPr>
                    </a:p>
                  </a:txBody>
                  <a:tcPr marL="91441" marR="91441"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bl>
          </a:graphicData>
        </a:graphic>
      </p:graphicFrame>
      <p:sp>
        <p:nvSpPr>
          <p:cNvPr id="3" name="タイトル 2"/>
          <p:cNvSpPr>
            <a:spLocks noGrp="1"/>
          </p:cNvSpPr>
          <p:nvPr>
            <p:ph type="ctrTitle"/>
          </p:nvPr>
        </p:nvSpPr>
        <p:spPr>
          <a:xfrm>
            <a:off x="658565" y="1298470"/>
            <a:ext cx="8420100" cy="834386"/>
          </a:xfrm>
        </p:spPr>
        <p:txBody>
          <a:bodyPr/>
          <a:lstStyle/>
          <a:p>
            <a:r>
              <a:rPr lang="ja-JP" altLang="en-US" sz="2000" dirty="0" smtClean="0"/>
              <a:t>（補助</a:t>
            </a:r>
            <a:r>
              <a:rPr lang="ja-JP" altLang="en-US" sz="2000" dirty="0"/>
              <a:t>事業の</a:t>
            </a:r>
            <a:r>
              <a:rPr lang="ja-JP" altLang="en-US" sz="2000" dirty="0" smtClean="0"/>
              <a:t>名称）</a:t>
            </a:r>
            <a:endParaRPr kumimoji="1" lang="ja-JP" altLang="en-US" sz="2000" dirty="0">
              <a:latin typeface="+mn-ea"/>
              <a:ea typeface="+mn-ea"/>
            </a:endParaRPr>
          </a:p>
        </p:txBody>
      </p:sp>
      <p:sp>
        <p:nvSpPr>
          <p:cNvPr id="4" name="テキスト ボックス 3"/>
          <p:cNvSpPr txBox="1"/>
          <p:nvPr/>
        </p:nvSpPr>
        <p:spPr>
          <a:xfrm>
            <a:off x="56456" y="14556"/>
            <a:ext cx="3240360" cy="338554"/>
          </a:xfrm>
          <a:prstGeom prst="rect">
            <a:avLst/>
          </a:prstGeom>
          <a:noFill/>
        </p:spPr>
        <p:txBody>
          <a:bodyPr wrap="square" rtlCol="0">
            <a:spAutoFit/>
          </a:bodyPr>
          <a:lstStyle/>
          <a:p>
            <a:r>
              <a:rPr kumimoji="1" lang="ja-JP" altLang="en-US" sz="1600" dirty="0"/>
              <a:t>（</a:t>
            </a:r>
            <a:r>
              <a:rPr kumimoji="1" lang="ja-JP" altLang="en-US" sz="1600" dirty="0" smtClean="0"/>
              <a:t>別紙）</a:t>
            </a:r>
            <a:r>
              <a:rPr kumimoji="1" lang="en-US" altLang="ja-JP" sz="1600" dirty="0" smtClean="0"/>
              <a:t>【</a:t>
            </a:r>
            <a:r>
              <a:rPr kumimoji="1" lang="ja-JP" altLang="en-US" sz="1600" dirty="0" smtClean="0"/>
              <a:t>事業概要書</a:t>
            </a:r>
            <a:r>
              <a:rPr kumimoji="1" lang="en-US" altLang="ja-JP" sz="1600" dirty="0" smtClean="0"/>
              <a:t>】</a:t>
            </a:r>
            <a:endParaRPr kumimoji="1" lang="ja-JP" altLang="en-US" sz="1600" dirty="0"/>
          </a:p>
        </p:txBody>
      </p:sp>
      <p:sp>
        <p:nvSpPr>
          <p:cNvPr id="9" name="テキスト ボックス 8"/>
          <p:cNvSpPr txBox="1"/>
          <p:nvPr/>
        </p:nvSpPr>
        <p:spPr>
          <a:xfrm>
            <a:off x="1640632" y="2132856"/>
            <a:ext cx="6840760" cy="1046440"/>
          </a:xfrm>
          <a:prstGeom prst="rect">
            <a:avLst/>
          </a:prstGeom>
          <a:noFill/>
        </p:spPr>
        <p:txBody>
          <a:bodyPr wrap="square" rtlCol="0">
            <a:spAutoFit/>
          </a:bodyPr>
          <a:lstStyle/>
          <a:p>
            <a:pPr algn="ctr"/>
            <a:r>
              <a:rPr lang="ja-JP" altLang="en-US" sz="1400" dirty="0" smtClean="0"/>
              <a:t>二酸化炭素</a:t>
            </a:r>
            <a:r>
              <a:rPr lang="ja-JP" altLang="en-US" sz="1400" dirty="0"/>
              <a:t>排出抑制対策事業費等</a:t>
            </a:r>
            <a:r>
              <a:rPr lang="ja-JP" altLang="ja-JP" sz="1400" dirty="0" smtClean="0"/>
              <a:t>補助</a:t>
            </a:r>
            <a:r>
              <a:rPr lang="ja-JP" altLang="ja-JP" sz="1400" dirty="0"/>
              <a:t>金</a:t>
            </a:r>
            <a:endParaRPr lang="en-US" altLang="ja-JP" sz="1400" dirty="0"/>
          </a:p>
          <a:p>
            <a:pPr algn="ctr"/>
            <a:r>
              <a:rPr lang="ja-JP" altLang="en-US" sz="1400" dirty="0" smtClean="0"/>
              <a:t>（激甚化する</a:t>
            </a:r>
            <a:r>
              <a:rPr lang="ja-JP" altLang="en-US" sz="1400" dirty="0"/>
              <a:t>災害に</a:t>
            </a:r>
            <a:r>
              <a:rPr lang="ja-JP" altLang="en-US" sz="1400" dirty="0" smtClean="0"/>
              <a:t>対応した災害活動拠点施設等の強靭化促進事業</a:t>
            </a:r>
            <a:endParaRPr lang="en-US" altLang="ja-JP" sz="1400" dirty="0" smtClean="0"/>
          </a:p>
          <a:p>
            <a:pPr algn="ctr"/>
            <a:r>
              <a:rPr lang="ja-JP" altLang="en-US" sz="1400" dirty="0" smtClean="0"/>
              <a:t>及びエネルギー自給エリア等構築支援事業</a:t>
            </a:r>
            <a:r>
              <a:rPr lang="ja-JP" altLang="en-US" sz="1400" dirty="0" smtClean="0"/>
              <a:t>）</a:t>
            </a:r>
            <a:endParaRPr lang="en-US" altLang="ja-JP" sz="1400" dirty="0" smtClean="0"/>
          </a:p>
          <a:p>
            <a:pPr algn="ctr"/>
            <a:r>
              <a:rPr lang="ja-JP" altLang="en-US" sz="2000" dirty="0"/>
              <a:t>エネルギー自給エリア</a:t>
            </a:r>
            <a:r>
              <a:rPr lang="ja-JP" altLang="en-US" sz="2000" dirty="0" smtClean="0"/>
              <a:t>等構築支援事業</a:t>
            </a:r>
            <a:endParaRPr lang="ja-JP" altLang="ja-JP" sz="2000" dirty="0"/>
          </a:p>
        </p:txBody>
      </p:sp>
      <p:sp>
        <p:nvSpPr>
          <p:cNvPr id="6" name="テキスト ボックス 5">
            <a:extLst>
              <a:ext uri="{FF2B5EF4-FFF2-40B4-BE49-F238E27FC236}">
                <a16:creationId xmlns="" xmlns:a16="http://schemas.microsoft.com/office/drawing/2014/main" id="{B15662A4-5B69-49CC-9DF7-958BD0F24663}"/>
              </a:ext>
            </a:extLst>
          </p:cNvPr>
          <p:cNvSpPr txBox="1"/>
          <p:nvPr/>
        </p:nvSpPr>
        <p:spPr>
          <a:xfrm>
            <a:off x="2960403" y="3200158"/>
            <a:ext cx="3816424" cy="369332"/>
          </a:xfrm>
          <a:prstGeom prst="rect">
            <a:avLst/>
          </a:prstGeom>
          <a:noFill/>
        </p:spPr>
        <p:txBody>
          <a:bodyPr wrap="square" rtlCol="0">
            <a:spAutoFit/>
          </a:bodyPr>
          <a:lstStyle/>
          <a:p>
            <a:pPr algn="ctr"/>
            <a:r>
              <a:rPr lang="ja-JP" altLang="en-US" dirty="0"/>
              <a:t>作成</a:t>
            </a:r>
            <a:r>
              <a:rPr kumimoji="1" lang="ja-JP" altLang="en-US" dirty="0"/>
              <a:t>日</a:t>
            </a:r>
            <a:r>
              <a:rPr kumimoji="1" lang="ja-JP" altLang="en-US" dirty="0" smtClean="0"/>
              <a:t>：</a:t>
            </a:r>
            <a:r>
              <a:rPr lang="ja-JP" altLang="en-US" dirty="0" smtClean="0"/>
              <a:t>令和２</a:t>
            </a:r>
            <a:r>
              <a:rPr kumimoji="1" lang="ja-JP" altLang="en-US" dirty="0" smtClean="0"/>
              <a:t>年〇月</a:t>
            </a:r>
            <a:r>
              <a:rPr lang="ja-JP" altLang="en-US" dirty="0"/>
              <a:t>〇</a:t>
            </a:r>
            <a:r>
              <a:rPr kumimoji="1" lang="ja-JP" altLang="en-US" dirty="0"/>
              <a:t>日</a:t>
            </a:r>
          </a:p>
        </p:txBody>
      </p:sp>
      <p:sp>
        <p:nvSpPr>
          <p:cNvPr id="7" name="テキスト ボックス 6">
            <a:extLst>
              <a:ext uri="{FF2B5EF4-FFF2-40B4-BE49-F238E27FC236}">
                <a16:creationId xmlns="" xmlns:a16="http://schemas.microsoft.com/office/drawing/2014/main" id="{51F8C457-A51A-4506-AF11-B0E7A38AA6BC}"/>
              </a:ext>
            </a:extLst>
          </p:cNvPr>
          <p:cNvSpPr txBox="1"/>
          <p:nvPr/>
        </p:nvSpPr>
        <p:spPr>
          <a:xfrm>
            <a:off x="342459" y="509911"/>
            <a:ext cx="6570592" cy="794884"/>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a:solidFill>
                  <a:srgbClr val="FF0000"/>
                </a:solidFill>
                <a:latin typeface="+mn-ea"/>
                <a:ea typeface="+mn-ea"/>
              </a:rPr>
              <a:t>【</a:t>
            </a:r>
            <a:r>
              <a:rPr lang="ja-JP" altLang="en-US" sz="1400" b="1" dirty="0">
                <a:solidFill>
                  <a:srgbClr val="FF0000"/>
                </a:solidFill>
                <a:latin typeface="+mn-ea"/>
                <a:ea typeface="+mn-ea"/>
              </a:rPr>
              <a:t>提出時の注意事項</a:t>
            </a:r>
            <a:r>
              <a:rPr lang="en-US" altLang="ja-JP" sz="1400" b="1" dirty="0">
                <a:solidFill>
                  <a:srgbClr val="FF0000"/>
                </a:solidFill>
                <a:latin typeface="+mn-ea"/>
                <a:ea typeface="+mn-ea"/>
              </a:rPr>
              <a:t>】</a:t>
            </a:r>
          </a:p>
          <a:p>
            <a:pPr eaLnBrk="1" fontAlgn="auto" hangingPunct="1">
              <a:spcBef>
                <a:spcPts val="0"/>
              </a:spcBef>
              <a:spcAft>
                <a:spcPts val="0"/>
              </a:spcAft>
              <a:defRPr/>
            </a:pPr>
            <a:r>
              <a:rPr lang="ja-JP" altLang="en-US" sz="1400" dirty="0" smtClean="0">
                <a:solidFill>
                  <a:srgbClr val="FF0000"/>
                </a:solidFill>
                <a:latin typeface="+mn-ea"/>
                <a:ea typeface="+mn-ea"/>
              </a:rPr>
              <a:t>　</a:t>
            </a:r>
            <a:r>
              <a:rPr lang="en-US" altLang="ja-JP" sz="1400" dirty="0" smtClean="0">
                <a:solidFill>
                  <a:srgbClr val="FF0000"/>
                </a:solidFill>
                <a:latin typeface="+mn-ea"/>
                <a:ea typeface="+mn-ea"/>
              </a:rPr>
              <a:t>※</a:t>
            </a:r>
            <a:r>
              <a:rPr lang="ja-JP" altLang="en-US" sz="1400" dirty="0">
                <a:solidFill>
                  <a:srgbClr val="FF0000"/>
                </a:solidFill>
                <a:latin typeface="+mn-ea"/>
                <a:ea typeface="+mn-ea"/>
              </a:rPr>
              <a:t>本書式の</a:t>
            </a: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記入上の注意</a:t>
            </a:r>
            <a:r>
              <a:rPr lang="en-US" altLang="ja-JP" sz="1400" dirty="0">
                <a:solidFill>
                  <a:srgbClr val="FF0000"/>
                </a:solidFill>
                <a:latin typeface="+mn-ea"/>
                <a:ea typeface="+mn-ea"/>
              </a:rPr>
              <a:t>】</a:t>
            </a:r>
            <a:r>
              <a:rPr lang="ja-JP" altLang="en-US" sz="1400" dirty="0">
                <a:solidFill>
                  <a:srgbClr val="FF0000"/>
                </a:solidFill>
                <a:latin typeface="+mn-ea"/>
                <a:ea typeface="+mn-ea"/>
              </a:rPr>
              <a:t>等、「赤字」「青字の例」は、削除の上で、ご提出ください。</a:t>
            </a:r>
            <a:endParaRPr lang="en-US" altLang="ja-JP" sz="1400" dirty="0">
              <a:solidFill>
                <a:srgbClr val="FF0000"/>
              </a:solidFill>
              <a:latin typeface="+mn-ea"/>
              <a:ea typeface="+mn-ea"/>
            </a:endParaRPr>
          </a:p>
        </p:txBody>
      </p:sp>
      <p:sp>
        <p:nvSpPr>
          <p:cNvPr id="8" name="テキスト ボックス 7">
            <a:extLst>
              <a:ext uri="{FF2B5EF4-FFF2-40B4-BE49-F238E27FC236}">
                <a16:creationId xmlns="" xmlns:a16="http://schemas.microsoft.com/office/drawing/2014/main" id="{DEA9A246-3672-4D85-A242-0E31F2EBC961}"/>
              </a:ext>
            </a:extLst>
          </p:cNvPr>
          <p:cNvSpPr txBox="1"/>
          <p:nvPr/>
        </p:nvSpPr>
        <p:spPr>
          <a:xfrm>
            <a:off x="344488" y="4365104"/>
            <a:ext cx="9216727" cy="2232248"/>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a:solidFill>
                  <a:srgbClr val="FF0000"/>
                </a:solidFill>
                <a:latin typeface="+mn-ea"/>
                <a:ea typeface="+mn-ea"/>
              </a:rPr>
              <a:t>【</a:t>
            </a:r>
            <a:r>
              <a:rPr lang="ja-JP" altLang="en-US" sz="1400" b="1" dirty="0">
                <a:solidFill>
                  <a:srgbClr val="FF0000"/>
                </a:solidFill>
                <a:latin typeface="+mn-ea"/>
                <a:ea typeface="+mn-ea"/>
              </a:rPr>
              <a:t>本資料作成上の注意（共通）</a:t>
            </a:r>
            <a:r>
              <a:rPr lang="en-US" altLang="ja-JP" sz="1400" b="1" dirty="0">
                <a:solidFill>
                  <a:srgbClr val="FF0000"/>
                </a:solidFill>
                <a:latin typeface="+mn-ea"/>
                <a:ea typeface="+mn-ea"/>
              </a:rPr>
              <a:t>】</a:t>
            </a: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文字の大きさ</a:t>
            </a:r>
            <a:r>
              <a:rPr lang="ja-JP" altLang="en-US" sz="1400" dirty="0" smtClean="0">
                <a:solidFill>
                  <a:srgbClr val="FF0000"/>
                </a:solidFill>
                <a:latin typeface="+mn-ea"/>
                <a:ea typeface="+mn-ea"/>
              </a:rPr>
              <a:t>は原則として</a:t>
            </a:r>
            <a:r>
              <a:rPr lang="en-US" altLang="ja-JP" sz="1400" dirty="0" smtClean="0">
                <a:solidFill>
                  <a:srgbClr val="FF0000"/>
                </a:solidFill>
                <a:latin typeface="+mn-ea"/>
                <a:ea typeface="+mn-ea"/>
              </a:rPr>
              <a:t>14pt</a:t>
            </a:r>
            <a:r>
              <a:rPr lang="ja-JP" altLang="en-US" sz="1400" dirty="0">
                <a:solidFill>
                  <a:srgbClr val="FF0000"/>
                </a:solidFill>
                <a:latin typeface="+mn-ea"/>
                <a:ea typeface="+mn-ea"/>
              </a:rPr>
              <a:t>以上とすること（図表内は</a:t>
            </a:r>
            <a:r>
              <a:rPr lang="en-US" altLang="ja-JP" sz="1400" dirty="0">
                <a:solidFill>
                  <a:srgbClr val="FF0000"/>
                </a:solidFill>
                <a:latin typeface="+mn-ea"/>
                <a:ea typeface="+mn-ea"/>
              </a:rPr>
              <a:t>12pt</a:t>
            </a:r>
            <a:r>
              <a:rPr lang="ja-JP" altLang="en-US" sz="1400" dirty="0">
                <a:solidFill>
                  <a:srgbClr val="FF0000"/>
                </a:solidFill>
                <a:latin typeface="+mn-ea"/>
                <a:ea typeface="+mn-ea"/>
              </a:rPr>
              <a:t>以上）</a:t>
            </a:r>
            <a:r>
              <a:rPr lang="ja-JP" altLang="en-US" sz="1400" dirty="0" smtClean="0">
                <a:solidFill>
                  <a:srgbClr val="FF0000"/>
                </a:solidFill>
                <a:latin typeface="+mn-ea"/>
                <a:ea typeface="+mn-ea"/>
              </a:rPr>
              <a:t>。ただし、スライド内にどうしても収まりきらない場合は、必要に応じて任意の大きさとしても差し支えない。</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既定のフォント（</a:t>
            </a:r>
            <a:r>
              <a:rPr lang="en-US" altLang="ja-JP" sz="1400" dirty="0" err="1">
                <a:solidFill>
                  <a:srgbClr val="FF0000"/>
                </a:solidFill>
                <a:latin typeface="+mn-ea"/>
                <a:ea typeface="+mn-ea"/>
              </a:rPr>
              <a:t>Meiryo</a:t>
            </a:r>
            <a:r>
              <a:rPr lang="en-US" altLang="ja-JP" sz="1400" dirty="0">
                <a:solidFill>
                  <a:srgbClr val="FF0000"/>
                </a:solidFill>
                <a:latin typeface="+mn-ea"/>
                <a:ea typeface="+mn-ea"/>
              </a:rPr>
              <a:t> UI</a:t>
            </a:r>
            <a:r>
              <a:rPr lang="ja-JP" altLang="en-US" sz="1400" dirty="0">
                <a:solidFill>
                  <a:srgbClr val="FF0000"/>
                </a:solidFill>
                <a:latin typeface="+mn-ea"/>
                <a:ea typeface="+mn-ea"/>
              </a:rPr>
              <a:t>）を使用すること。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各項目の枚数については、各ページ右上部に指定された上限に収まる形で記載を行うこと</a:t>
            </a:r>
            <a:r>
              <a:rPr lang="ja-JP" altLang="en-US" sz="1400" dirty="0" smtClean="0">
                <a:solidFill>
                  <a:srgbClr val="FF0000"/>
                </a:solidFill>
                <a:latin typeface="+mn-ea"/>
                <a:ea typeface="+mn-ea"/>
              </a:rPr>
              <a:t>。収まりきらない場合は、巻末に参考資料という位置づけで記載すること。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図表（写真、パース、位置図、区域図、配置図、エネルギーフロー、体制図、スキーム図、グラフ、線表等）などを用い、ヴィジュアルに表現すること。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説明にあたっては可能な限り定量的な説明を行うこと。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枠線については、適宜変更を行い、行の追加等を行うこと。</a:t>
            </a:r>
            <a:endParaRPr lang="en-US" altLang="ja-JP" sz="1400" dirty="0">
              <a:solidFill>
                <a:srgbClr val="FF0000"/>
              </a:solidFill>
              <a:latin typeface="+mn-ea"/>
              <a:ea typeface="+mn-ea"/>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5" y="95302"/>
            <a:ext cx="4464496" cy="377179"/>
          </a:xfrm>
        </p:spPr>
        <p:txBody>
          <a:bodyPr/>
          <a:lstStyle/>
          <a:p>
            <a:r>
              <a:rPr kumimoji="1" lang="ja-JP" altLang="en-US" dirty="0">
                <a:latin typeface="+mn-ea"/>
                <a:ea typeface="+mn-ea"/>
              </a:rPr>
              <a:t>１．補助事業の概要</a:t>
            </a:r>
          </a:p>
        </p:txBody>
      </p:sp>
      <p:graphicFrame>
        <p:nvGraphicFramePr>
          <p:cNvPr id="15" name="表 14"/>
          <p:cNvGraphicFramePr>
            <a:graphicFrameLocks noGrp="1"/>
          </p:cNvGraphicFramePr>
          <p:nvPr>
            <p:extLst>
              <p:ext uri="{D42A27DB-BD31-4B8C-83A1-F6EECF244321}">
                <p14:modId xmlns:p14="http://schemas.microsoft.com/office/powerpoint/2010/main" val="359104524"/>
              </p:ext>
            </p:extLst>
          </p:nvPr>
        </p:nvGraphicFramePr>
        <p:xfrm>
          <a:off x="116463" y="951057"/>
          <a:ext cx="4908545" cy="2777286"/>
        </p:xfrm>
        <a:graphic>
          <a:graphicData uri="http://schemas.openxmlformats.org/drawingml/2006/table">
            <a:tbl>
              <a:tblPr firstRow="1" bandRow="1">
                <a:tableStyleId>{5940675A-B579-460E-94D1-54222C63F5DA}</a:tableStyleId>
              </a:tblPr>
              <a:tblGrid>
                <a:gridCol w="1596177">
                  <a:extLst>
                    <a:ext uri="{9D8B030D-6E8A-4147-A177-3AD203B41FA5}">
                      <a16:colId xmlns="" xmlns:a16="http://schemas.microsoft.com/office/drawing/2014/main" val="20000"/>
                    </a:ext>
                  </a:extLst>
                </a:gridCol>
                <a:gridCol w="3312368">
                  <a:extLst>
                    <a:ext uri="{9D8B030D-6E8A-4147-A177-3AD203B41FA5}">
                      <a16:colId xmlns="" xmlns:a16="http://schemas.microsoft.com/office/drawing/2014/main" val="20001"/>
                    </a:ext>
                  </a:extLst>
                </a:gridCol>
              </a:tblGrid>
              <a:tr h="162057">
                <a:tc>
                  <a:txBody>
                    <a:bodyPr/>
                    <a:lstStyle/>
                    <a:p>
                      <a:r>
                        <a:rPr kumimoji="1" lang="ja-JP" altLang="en-US" sz="1200" dirty="0">
                          <a:latin typeface="+mn-ea"/>
                          <a:ea typeface="+mn-ea"/>
                        </a:rPr>
                        <a:t>主な事業者</a:t>
                      </a:r>
                    </a:p>
                  </a:txBody>
                  <a:tcPr marL="99060" marR="99060" anchor="ctr"/>
                </a:tc>
                <a:tc>
                  <a:txBody>
                    <a:bodyPr/>
                    <a:lstStyle/>
                    <a:p>
                      <a:endParaRPr kumimoji="1" lang="ja-JP" altLang="en-US" sz="1200" dirty="0">
                        <a:latin typeface="+mn-ea"/>
                        <a:ea typeface="+mn-ea"/>
                      </a:endParaRPr>
                    </a:p>
                  </a:txBody>
                  <a:tcPr marL="99060" marR="99060" anchor="ctr"/>
                </a:tc>
                <a:extLst>
                  <a:ext uri="{0D108BD9-81ED-4DB2-BD59-A6C34878D82A}">
                    <a16:rowId xmlns="" xmlns:a16="http://schemas.microsoft.com/office/drawing/2014/main" val="10000"/>
                  </a:ext>
                </a:extLst>
              </a:tr>
              <a:tr h="162057">
                <a:tc>
                  <a:txBody>
                    <a:bodyPr/>
                    <a:lstStyle/>
                    <a:p>
                      <a:r>
                        <a:rPr kumimoji="1" lang="ja-JP" altLang="en-US" sz="1200" dirty="0">
                          <a:latin typeface="+mn-ea"/>
                          <a:ea typeface="+mn-ea"/>
                        </a:rPr>
                        <a:t>事業地</a:t>
                      </a:r>
                    </a:p>
                  </a:txBody>
                  <a:tcPr marL="99060" marR="9906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0000CC"/>
                          </a:solidFill>
                          <a:latin typeface="+mn-ea"/>
                          <a:ea typeface="+mn-ea"/>
                        </a:rPr>
                        <a:t>〇〇県△△市□□町</a:t>
                      </a:r>
                    </a:p>
                  </a:txBody>
                  <a:tcPr marL="99060" marR="99060" anchor="ctr"/>
                </a:tc>
                <a:extLst>
                  <a:ext uri="{0D108BD9-81ED-4DB2-BD59-A6C34878D82A}">
                    <a16:rowId xmlns="" xmlns:a16="http://schemas.microsoft.com/office/drawing/2014/main" val="10001"/>
                  </a:ext>
                </a:extLst>
              </a:tr>
              <a:tr h="162057">
                <a:tc>
                  <a:txBody>
                    <a:bodyPr/>
                    <a:lstStyle/>
                    <a:p>
                      <a:r>
                        <a:rPr kumimoji="1" lang="ja-JP" altLang="en-US" sz="1200" dirty="0">
                          <a:latin typeface="+mn-ea"/>
                          <a:ea typeface="+mn-ea"/>
                        </a:rPr>
                        <a:t>施設名称</a:t>
                      </a:r>
                    </a:p>
                  </a:txBody>
                  <a:tcPr marL="99060" marR="99060" anchor="ctr"/>
                </a:tc>
                <a:tc>
                  <a:txBody>
                    <a:bodyPr/>
                    <a:lstStyle/>
                    <a:p>
                      <a:r>
                        <a:rPr kumimoji="1" lang="ja-JP" altLang="en-US" sz="1200" dirty="0" smtClean="0">
                          <a:solidFill>
                            <a:srgbClr val="0000CC"/>
                          </a:solidFill>
                          <a:latin typeface="+mn-ea"/>
                          <a:ea typeface="+mn-ea"/>
                        </a:rPr>
                        <a:t>○○○○○○○○</a:t>
                      </a:r>
                      <a:endParaRPr kumimoji="1" lang="ja-JP" altLang="en-US" sz="1200" dirty="0">
                        <a:solidFill>
                          <a:srgbClr val="0000CC"/>
                        </a:solidFill>
                        <a:latin typeface="+mn-ea"/>
                        <a:ea typeface="+mn-ea"/>
                      </a:endParaRPr>
                    </a:p>
                  </a:txBody>
                  <a:tcPr marL="99060" marR="99060" anchor="ctr"/>
                </a:tc>
                <a:extLst>
                  <a:ext uri="{0D108BD9-81ED-4DB2-BD59-A6C34878D82A}">
                    <a16:rowId xmlns="" xmlns:a16="http://schemas.microsoft.com/office/drawing/2014/main" val="10002"/>
                  </a:ext>
                </a:extLst>
              </a:tr>
              <a:tr h="219077">
                <a:tc>
                  <a:txBody>
                    <a:bodyPr/>
                    <a:lstStyle/>
                    <a:p>
                      <a:r>
                        <a:rPr kumimoji="1" lang="ja-JP" altLang="en-US" sz="1050" dirty="0">
                          <a:latin typeface="+mn-ea"/>
                          <a:ea typeface="+mn-ea"/>
                        </a:rPr>
                        <a:t>主な再生可能エネルギー</a:t>
                      </a:r>
                    </a:p>
                  </a:txBody>
                  <a:tcPr marL="99060" marR="99060" anchor="ctr"/>
                </a:tc>
                <a:tc>
                  <a:txBody>
                    <a:bodyPr/>
                    <a:lstStyle/>
                    <a:p>
                      <a:r>
                        <a:rPr kumimoji="1" lang="ja-JP" altLang="en-US" sz="1200" dirty="0" smtClean="0">
                          <a:solidFill>
                            <a:srgbClr val="0000CC"/>
                          </a:solidFill>
                          <a:latin typeface="+mn-ea"/>
                          <a:ea typeface="+mn-ea"/>
                        </a:rPr>
                        <a:t>太陽光、太陽熱、コージェネレーション</a:t>
                      </a:r>
                      <a:endParaRPr kumimoji="1" lang="ja-JP" altLang="en-US" sz="1200" dirty="0">
                        <a:solidFill>
                          <a:srgbClr val="0000CC"/>
                        </a:solidFill>
                        <a:latin typeface="+mn-ea"/>
                        <a:ea typeface="+mn-ea"/>
                      </a:endParaRPr>
                    </a:p>
                  </a:txBody>
                  <a:tcPr marL="99060" marR="99060" anchor="ctr"/>
                </a:tc>
                <a:extLst>
                  <a:ext uri="{0D108BD9-81ED-4DB2-BD59-A6C34878D82A}">
                    <a16:rowId xmlns="" xmlns:a16="http://schemas.microsoft.com/office/drawing/2014/main" val="10004"/>
                  </a:ext>
                </a:extLst>
              </a:tr>
              <a:tr h="354126">
                <a:tc>
                  <a:txBody>
                    <a:bodyPr/>
                    <a:lstStyle/>
                    <a:p>
                      <a:r>
                        <a:rPr kumimoji="1" lang="ja-JP" altLang="en-US" sz="1200" dirty="0">
                          <a:latin typeface="+mn-ea"/>
                          <a:ea typeface="+mn-ea"/>
                        </a:rPr>
                        <a:t>主な導入設備</a:t>
                      </a:r>
                    </a:p>
                  </a:txBody>
                  <a:tcPr marL="99060" marR="99060" anchor="ctr"/>
                </a:tc>
                <a:tc>
                  <a:txBody>
                    <a:bodyPr/>
                    <a:lstStyle/>
                    <a:p>
                      <a:pPr defTabSz="913794" fontAlgn="auto">
                        <a:lnSpc>
                          <a:spcPts val="2000"/>
                        </a:lnSpc>
                        <a:spcBef>
                          <a:spcPts val="0"/>
                        </a:spcBef>
                        <a:spcAft>
                          <a:spcPts val="0"/>
                        </a:spcAft>
                      </a:pPr>
                      <a:r>
                        <a:rPr lang="ja-JP" altLang="en-US" sz="1200" dirty="0" smtClean="0">
                          <a:solidFill>
                            <a:srgbClr val="0000CC"/>
                          </a:solidFill>
                          <a:latin typeface="Meiryo UI" panose="020B0604030504040204" pitchFamily="50" charset="-128"/>
                          <a:ea typeface="Meiryo UI" panose="020B0604030504040204" pitchFamily="50" charset="-128"/>
                          <a:cs typeface="Meiryo UI" panose="020B0604030504040204" pitchFamily="50" charset="-128"/>
                        </a:rPr>
                        <a:t>太陽光パネル、太陽熱温水器、貯湯槽</a:t>
                      </a:r>
                      <a:endParaRPr lang="ja-JP" altLang="en-US" sz="1200" dirty="0">
                        <a:solidFill>
                          <a:srgbClr val="0000CC"/>
                        </a:solidFill>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tc>
                <a:extLst>
                  <a:ext uri="{0D108BD9-81ED-4DB2-BD59-A6C34878D82A}">
                    <a16:rowId xmlns="" xmlns:a16="http://schemas.microsoft.com/office/drawing/2014/main" val="10005"/>
                  </a:ext>
                </a:extLst>
              </a:tr>
              <a:tr h="148553">
                <a:tc>
                  <a:txBody>
                    <a:bodyPr/>
                    <a:lstStyle/>
                    <a:p>
                      <a:r>
                        <a:rPr kumimoji="1" lang="ja-JP" altLang="en-US" sz="1050" dirty="0">
                          <a:latin typeface="+mn-ea"/>
                          <a:ea typeface="+mn-ea"/>
                        </a:rPr>
                        <a:t>事業期間（稼働予定）</a:t>
                      </a:r>
                    </a:p>
                  </a:txBody>
                  <a:tcPr marL="99060" marR="99060" anchor="ctr"/>
                </a:tc>
                <a:tc>
                  <a:txBody>
                    <a:bodyPr/>
                    <a:lstStyle/>
                    <a:p>
                      <a:r>
                        <a:rPr kumimoji="1" lang="en-US" altLang="ja-JP" sz="1050" dirty="0" smtClean="0">
                          <a:solidFill>
                            <a:srgbClr val="0000CC"/>
                          </a:solidFill>
                          <a:latin typeface="+mn-ea"/>
                          <a:ea typeface="+mn-ea"/>
                        </a:rPr>
                        <a:t>2020</a:t>
                      </a:r>
                      <a:r>
                        <a:rPr kumimoji="1" lang="ja-JP" altLang="en-US" sz="1050" dirty="0" smtClean="0">
                          <a:solidFill>
                            <a:srgbClr val="0000CC"/>
                          </a:solidFill>
                          <a:latin typeface="+mn-ea"/>
                          <a:ea typeface="+mn-ea"/>
                        </a:rPr>
                        <a:t>年</a:t>
                      </a:r>
                      <a:r>
                        <a:rPr kumimoji="1" lang="ja-JP" altLang="en-US" sz="1050" dirty="0">
                          <a:solidFill>
                            <a:srgbClr val="0000CC"/>
                          </a:solidFill>
                          <a:latin typeface="+mn-ea"/>
                          <a:ea typeface="+mn-ea"/>
                        </a:rPr>
                        <a:t>〇</a:t>
                      </a:r>
                      <a:r>
                        <a:rPr kumimoji="1" lang="ja-JP" altLang="en-US" sz="1050" dirty="0" smtClean="0">
                          <a:solidFill>
                            <a:srgbClr val="0000CC"/>
                          </a:solidFill>
                          <a:latin typeface="+mn-ea"/>
                          <a:ea typeface="+mn-ea"/>
                        </a:rPr>
                        <a:t>月</a:t>
                      </a:r>
                      <a:r>
                        <a:rPr kumimoji="1" lang="ja-JP" altLang="en-US" sz="1050" dirty="0">
                          <a:solidFill>
                            <a:srgbClr val="0000CC"/>
                          </a:solidFill>
                          <a:latin typeface="+mn-ea"/>
                          <a:ea typeface="+mn-ea"/>
                        </a:rPr>
                        <a:t>～</a:t>
                      </a:r>
                      <a:r>
                        <a:rPr kumimoji="1" lang="en-US" altLang="ja-JP" sz="1050" dirty="0" smtClean="0">
                          <a:solidFill>
                            <a:srgbClr val="0000CC"/>
                          </a:solidFill>
                          <a:latin typeface="+mn-ea"/>
                          <a:ea typeface="+mn-ea"/>
                        </a:rPr>
                        <a:t>2020</a:t>
                      </a:r>
                      <a:r>
                        <a:rPr kumimoji="1" lang="ja-JP" altLang="en-US" sz="1050" dirty="0" smtClean="0">
                          <a:solidFill>
                            <a:srgbClr val="0000CC"/>
                          </a:solidFill>
                          <a:latin typeface="+mn-ea"/>
                          <a:ea typeface="+mn-ea"/>
                        </a:rPr>
                        <a:t>年〇月</a:t>
                      </a:r>
                      <a:r>
                        <a:rPr kumimoji="1" lang="ja-JP" altLang="en-US" sz="1050" dirty="0">
                          <a:solidFill>
                            <a:srgbClr val="0000CC"/>
                          </a:solidFill>
                          <a:latin typeface="+mn-ea"/>
                          <a:ea typeface="+mn-ea"/>
                        </a:rPr>
                        <a:t>（</a:t>
                      </a:r>
                      <a:r>
                        <a:rPr kumimoji="1" lang="en-US" altLang="ja-JP" sz="1050" dirty="0" smtClean="0">
                          <a:solidFill>
                            <a:srgbClr val="0000CC"/>
                          </a:solidFill>
                          <a:latin typeface="+mn-ea"/>
                          <a:ea typeface="+mn-ea"/>
                        </a:rPr>
                        <a:t>2021</a:t>
                      </a:r>
                      <a:r>
                        <a:rPr kumimoji="1" lang="ja-JP" altLang="en-US" sz="1050" dirty="0" smtClean="0">
                          <a:solidFill>
                            <a:srgbClr val="0000CC"/>
                          </a:solidFill>
                          <a:latin typeface="+mn-ea"/>
                          <a:ea typeface="+mn-ea"/>
                        </a:rPr>
                        <a:t>年〇月</a:t>
                      </a:r>
                      <a:r>
                        <a:rPr kumimoji="1" lang="ja-JP" altLang="en-US" sz="1050" dirty="0">
                          <a:solidFill>
                            <a:srgbClr val="0000CC"/>
                          </a:solidFill>
                          <a:latin typeface="+mn-ea"/>
                          <a:ea typeface="+mn-ea"/>
                        </a:rPr>
                        <a:t>稼働予定）</a:t>
                      </a:r>
                    </a:p>
                  </a:txBody>
                  <a:tcPr marL="99060" marR="99060" anchor="ctr"/>
                </a:tc>
                <a:extLst>
                  <a:ext uri="{0D108BD9-81ED-4DB2-BD59-A6C34878D82A}">
                    <a16:rowId xmlns="" xmlns:a16="http://schemas.microsoft.com/office/drawing/2014/main" val="10006"/>
                  </a:ext>
                </a:extLst>
              </a:tr>
              <a:tr h="162057">
                <a:tc>
                  <a:txBody>
                    <a:bodyPr/>
                    <a:lstStyle/>
                    <a:p>
                      <a:r>
                        <a:rPr kumimoji="1" lang="ja-JP" altLang="en-US" sz="1200" dirty="0" smtClean="0">
                          <a:latin typeface="+mn-ea"/>
                          <a:ea typeface="+mn-ea"/>
                        </a:rPr>
                        <a:t>二酸化炭素削減効果（</a:t>
                      </a:r>
                      <a:r>
                        <a:rPr kumimoji="1" lang="en-US" altLang="ja-JP" sz="1200" dirty="0" smtClean="0">
                          <a:latin typeface="+mn-ea"/>
                          <a:ea typeface="+mn-ea"/>
                        </a:rPr>
                        <a:t>t-CO2</a:t>
                      </a:r>
                      <a:r>
                        <a:rPr kumimoji="1" lang="ja-JP" altLang="en-US" sz="1200" dirty="0" smtClean="0">
                          <a:latin typeface="+mn-ea"/>
                          <a:ea typeface="+mn-ea"/>
                        </a:rPr>
                        <a:t>）</a:t>
                      </a:r>
                      <a:endParaRPr kumimoji="1" lang="ja-JP" altLang="en-US" sz="1200" dirty="0">
                        <a:latin typeface="+mn-ea"/>
                        <a:ea typeface="+mn-ea"/>
                      </a:endParaRPr>
                    </a:p>
                  </a:txBody>
                  <a:tcPr marL="99060" marR="9906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mn-ea"/>
                        <a:ea typeface="+mn-ea"/>
                        <a:cs typeface="Meiryo UI" panose="020B0604030504040204" pitchFamily="50" charset="-128"/>
                      </a:endParaRPr>
                    </a:p>
                  </a:txBody>
                  <a:tcPr marL="99060" marR="99060" anchor="ctr"/>
                </a:tc>
                <a:extLst>
                  <a:ext uri="{0D108BD9-81ED-4DB2-BD59-A6C34878D82A}">
                    <a16:rowId xmlns="" xmlns:a16="http://schemas.microsoft.com/office/drawing/2014/main" val="10007"/>
                  </a:ext>
                </a:extLst>
              </a:tr>
              <a:tr h="162057">
                <a:tc>
                  <a:txBody>
                    <a:bodyPr/>
                    <a:lstStyle/>
                    <a:p>
                      <a:r>
                        <a:rPr kumimoji="1" lang="ja-JP" altLang="en-US" sz="1200" dirty="0" smtClean="0">
                          <a:latin typeface="+mn-ea"/>
                          <a:ea typeface="+mn-ea"/>
                        </a:rPr>
                        <a:t>費用対効果</a:t>
                      </a:r>
                      <a:endParaRPr kumimoji="1" lang="en-US" altLang="ja-JP" sz="1200" dirty="0" smtClean="0">
                        <a:latin typeface="+mn-ea"/>
                        <a:ea typeface="+mn-ea"/>
                      </a:endParaRPr>
                    </a:p>
                    <a:p>
                      <a:r>
                        <a:rPr kumimoji="1" lang="ja-JP" altLang="en-US" sz="1200" dirty="0" smtClean="0">
                          <a:latin typeface="+mn-ea"/>
                          <a:ea typeface="+mn-ea"/>
                        </a:rPr>
                        <a:t>（円</a:t>
                      </a:r>
                      <a:r>
                        <a:rPr kumimoji="1" lang="en-US" altLang="ja-JP" sz="1200" dirty="0" smtClean="0">
                          <a:latin typeface="+mn-ea"/>
                          <a:ea typeface="+mn-ea"/>
                        </a:rPr>
                        <a:t>/t-CO2</a:t>
                      </a:r>
                      <a:r>
                        <a:rPr kumimoji="1" lang="ja-JP" altLang="en-US" sz="1200" dirty="0" smtClean="0">
                          <a:latin typeface="+mn-ea"/>
                          <a:ea typeface="+mn-ea"/>
                        </a:rPr>
                        <a:t>）</a:t>
                      </a:r>
                      <a:endParaRPr kumimoji="1" lang="ja-JP" altLang="en-US" sz="1200" dirty="0">
                        <a:latin typeface="+mn-ea"/>
                        <a:ea typeface="+mn-ea"/>
                      </a:endParaRPr>
                    </a:p>
                  </a:txBody>
                  <a:tcPr marL="99060" marR="9906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mn-ea"/>
                        <a:ea typeface="+mn-ea"/>
                        <a:cs typeface="Meiryo UI" panose="020B0604030504040204" pitchFamily="50" charset="-128"/>
                      </a:endParaRPr>
                    </a:p>
                  </a:txBody>
                  <a:tcPr marL="99060" marR="99060" anchor="ctr"/>
                </a:tc>
                <a:extLst>
                  <a:ext uri="{0D108BD9-81ED-4DB2-BD59-A6C34878D82A}">
                    <a16:rowId xmlns="" xmlns:a16="http://schemas.microsoft.com/office/drawing/2014/main" val="3599129975"/>
                  </a:ext>
                </a:extLst>
              </a:tr>
            </a:tbl>
          </a:graphicData>
        </a:graphic>
      </p:graphicFrame>
      <p:sp>
        <p:nvSpPr>
          <p:cNvPr id="16" name="テキスト ボックス 15"/>
          <p:cNvSpPr txBox="1"/>
          <p:nvPr/>
        </p:nvSpPr>
        <p:spPr>
          <a:xfrm>
            <a:off x="-16260" y="648072"/>
            <a:ext cx="4939311" cy="338554"/>
          </a:xfrm>
          <a:prstGeom prst="rect">
            <a:avLst/>
          </a:prstGeom>
          <a:noFill/>
        </p:spPr>
        <p:txBody>
          <a:bodyPr wrap="square" rtlCol="0">
            <a:spAutoFit/>
          </a:bodyPr>
          <a:lstStyle/>
          <a:p>
            <a:r>
              <a:rPr kumimoji="1" lang="ja-JP" altLang="en-US" sz="1600" b="1" dirty="0"/>
              <a:t>（１）事業概要</a:t>
            </a:r>
          </a:p>
        </p:txBody>
      </p:sp>
      <p:sp>
        <p:nvSpPr>
          <p:cNvPr id="17" name="テキスト ボックス 16"/>
          <p:cNvSpPr txBox="1"/>
          <p:nvPr/>
        </p:nvSpPr>
        <p:spPr>
          <a:xfrm>
            <a:off x="11584" y="3698131"/>
            <a:ext cx="5004915" cy="307777"/>
          </a:xfrm>
          <a:prstGeom prst="rect">
            <a:avLst/>
          </a:prstGeom>
          <a:noFill/>
        </p:spPr>
        <p:txBody>
          <a:bodyPr wrap="square" rtlCol="0">
            <a:spAutoFit/>
          </a:bodyPr>
          <a:lstStyle/>
          <a:p>
            <a:r>
              <a:rPr kumimoji="1" lang="ja-JP" altLang="en-US" sz="1400" b="1" dirty="0"/>
              <a:t>（２）事業の</a:t>
            </a:r>
            <a:r>
              <a:rPr kumimoji="1" lang="ja-JP" altLang="en-US" sz="1400" b="1" dirty="0" smtClean="0"/>
              <a:t>特徴</a:t>
            </a:r>
            <a:endParaRPr kumimoji="1" lang="en-US" altLang="ja-JP" sz="1400" b="1" dirty="0"/>
          </a:p>
        </p:txBody>
      </p:sp>
      <p:sp>
        <p:nvSpPr>
          <p:cNvPr id="19" name="正方形/長方形 18"/>
          <p:cNvSpPr/>
          <p:nvPr/>
        </p:nvSpPr>
        <p:spPr bwMode="auto">
          <a:xfrm>
            <a:off x="11585" y="648072"/>
            <a:ext cx="9738723" cy="6093296"/>
          </a:xfrm>
          <a:prstGeom prst="rect">
            <a:avLst/>
          </a:prstGeom>
          <a:extLst/>
        </p:spPr>
        <p:txBody>
          <a:bodyPr vert="horz" lIns="91440" tIns="45720" rIns="91440" bIns="45720" rtlCol="0" anchor="ctr"/>
          <a:lstStyle/>
          <a:p>
            <a:pPr algn="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テキスト ボックス 101"/>
          <p:cNvSpPr txBox="1"/>
          <p:nvPr/>
        </p:nvSpPr>
        <p:spPr>
          <a:xfrm>
            <a:off x="5170983" y="648072"/>
            <a:ext cx="4579326" cy="338554"/>
          </a:xfrm>
          <a:prstGeom prst="rect">
            <a:avLst/>
          </a:prstGeom>
          <a:noFill/>
        </p:spPr>
        <p:txBody>
          <a:bodyPr wrap="square" rtlCol="0">
            <a:spAutoFit/>
          </a:bodyPr>
          <a:lstStyle/>
          <a:p>
            <a:r>
              <a:rPr lang="ja-JP" altLang="en-US" sz="1600" b="1" dirty="0" smtClean="0"/>
              <a:t>（３）事業の実施体制</a:t>
            </a:r>
            <a:endParaRPr kumimoji="1" lang="ja-JP" altLang="en-US" sz="1600" b="1" dirty="0"/>
          </a:p>
        </p:txBody>
      </p:sp>
      <p:sp>
        <p:nvSpPr>
          <p:cNvPr id="103" name="正方形/長方形 102">
            <a:extLst>
              <a:ext uri="{FF2B5EF4-FFF2-40B4-BE49-F238E27FC236}">
                <a16:creationId xmlns="" xmlns:a16="http://schemas.microsoft.com/office/drawing/2014/main" id="{2B4C0C5C-CF73-420B-BCC6-F905581A4282}"/>
              </a:ext>
            </a:extLst>
          </p:cNvPr>
          <p:cNvSpPr/>
          <p:nvPr/>
        </p:nvSpPr>
        <p:spPr>
          <a:xfrm>
            <a:off x="2432720" y="428856"/>
            <a:ext cx="1282701" cy="307777"/>
          </a:xfrm>
          <a:prstGeom prst="rect">
            <a:avLst/>
          </a:prstGeom>
          <a:solidFill>
            <a:schemeClr val="bg1"/>
          </a:solidFill>
          <a:ln>
            <a:solidFill>
              <a:schemeClr val="tx1"/>
            </a:solidFill>
            <a:prstDash val="sysDot"/>
          </a:ln>
        </p:spPr>
        <p:txBody>
          <a:bodyPr wrap="square">
            <a:spAutoFit/>
          </a:bodyPr>
          <a:lstStyle/>
          <a:p>
            <a:pPr marL="182562" eaLnBrk="1" fontAlgn="auto" hangingPunct="1">
              <a:spcBef>
                <a:spcPts val="0"/>
              </a:spcBef>
              <a:spcAft>
                <a:spcPts val="0"/>
              </a:spcAft>
              <a:defRPr/>
            </a:pPr>
            <a:r>
              <a:rPr lang="ja-JP" altLang="en-US" sz="1400" dirty="0">
                <a:solidFill>
                  <a:srgbClr val="0000CC"/>
                </a:solidFill>
                <a:latin typeface="+mn-ea"/>
                <a:ea typeface="+mn-ea"/>
              </a:rPr>
              <a:t>青字は例</a:t>
            </a:r>
            <a:endParaRPr lang="en-US" altLang="ja-JP" sz="1400" dirty="0">
              <a:solidFill>
                <a:srgbClr val="0000CC"/>
              </a:solidFill>
              <a:latin typeface="+mn-ea"/>
              <a:ea typeface="+mn-ea"/>
            </a:endParaRPr>
          </a:p>
        </p:txBody>
      </p:sp>
      <p:sp>
        <p:nvSpPr>
          <p:cNvPr id="104" name="正方形/長方形 103">
            <a:extLst>
              <a:ext uri="{FF2B5EF4-FFF2-40B4-BE49-F238E27FC236}">
                <a16:creationId xmlns="" xmlns:a16="http://schemas.microsoft.com/office/drawing/2014/main" id="{1FE685E8-5A87-471E-BB11-35E1665CDB81}"/>
              </a:ext>
            </a:extLst>
          </p:cNvPr>
          <p:cNvSpPr/>
          <p:nvPr/>
        </p:nvSpPr>
        <p:spPr>
          <a:xfrm>
            <a:off x="5362095" y="1733065"/>
            <a:ext cx="4354415" cy="95410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n-lt"/>
                <a:ea typeface="+mn-ea"/>
              </a:rPr>
              <a:t>【</a:t>
            </a:r>
            <a:r>
              <a:rPr lang="ja-JP" altLang="en-US" sz="1400" dirty="0">
                <a:solidFill>
                  <a:srgbClr val="FF0000"/>
                </a:solidFill>
                <a:latin typeface="+mn-lt"/>
                <a:ea typeface="+mn-ea"/>
              </a:rPr>
              <a:t>記入上の注意</a:t>
            </a:r>
            <a:r>
              <a:rPr lang="en-US" altLang="ja-JP" sz="1400" dirty="0">
                <a:solidFill>
                  <a:srgbClr val="FF0000"/>
                </a:solidFill>
                <a:latin typeface="+mn-lt"/>
                <a:ea typeface="+mn-ea"/>
              </a:rPr>
              <a:t>】</a:t>
            </a:r>
          </a:p>
          <a:p>
            <a:pPr eaLnBrk="1" fontAlgn="auto" hangingPunct="1">
              <a:spcBef>
                <a:spcPts val="0"/>
              </a:spcBef>
              <a:spcAft>
                <a:spcPts val="0"/>
              </a:spcAft>
            </a:pPr>
            <a:r>
              <a:rPr lang="ja-JP" altLang="en-US" sz="1400" dirty="0">
                <a:solidFill>
                  <a:srgbClr val="FF0000"/>
                </a:solidFill>
                <a:latin typeface="+mn-lt"/>
                <a:ea typeface="+mn-ea"/>
              </a:rPr>
              <a:t>　</a:t>
            </a:r>
            <a:r>
              <a:rPr lang="en-US" altLang="ja-JP" sz="1400" dirty="0" smtClean="0">
                <a:solidFill>
                  <a:srgbClr val="FF0000"/>
                </a:solidFill>
                <a:latin typeface="+mn-lt"/>
                <a:ea typeface="+mn-ea"/>
              </a:rPr>
              <a:t>※</a:t>
            </a:r>
            <a:r>
              <a:rPr lang="ja-JP" altLang="en-US" sz="1400" dirty="0">
                <a:solidFill>
                  <a:srgbClr val="FF0000"/>
                </a:solidFill>
              </a:rPr>
              <a:t>本事業のステークホルダーを記載してください。なお、保守運用を担う主体、発注先、補助事業者内の施工管理等の体制も記入すること。</a:t>
            </a:r>
            <a:endParaRPr lang="en-US" altLang="ja-JP" sz="1400" dirty="0">
              <a:solidFill>
                <a:srgbClr val="FF0000"/>
              </a:solidFill>
              <a:latin typeface="+mn-lt"/>
              <a:ea typeface="+mn-ea"/>
            </a:endParaRPr>
          </a:p>
        </p:txBody>
      </p:sp>
      <p:sp>
        <p:nvSpPr>
          <p:cNvPr id="107" name="タイトル 1">
            <a:extLst>
              <a:ext uri="{FF2B5EF4-FFF2-40B4-BE49-F238E27FC236}">
                <a16:creationId xmlns="" xmlns:a16="http://schemas.microsoft.com/office/drawing/2014/main" id="{5C1C2ACA-3CD5-476C-A340-7E9C58071B67}"/>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１枚</a:t>
            </a:r>
          </a:p>
        </p:txBody>
      </p:sp>
      <p:sp>
        <p:nvSpPr>
          <p:cNvPr id="3" name="スライド番号プレースホルダー 2">
            <a:extLst>
              <a:ext uri="{FF2B5EF4-FFF2-40B4-BE49-F238E27FC236}">
                <a16:creationId xmlns="" xmlns:a16="http://schemas.microsoft.com/office/drawing/2014/main" id="{0B38F998-58C1-42DC-AD8D-7D740BC46540}"/>
              </a:ext>
            </a:extLst>
          </p:cNvPr>
          <p:cNvSpPr>
            <a:spLocks noGrp="1"/>
          </p:cNvSpPr>
          <p:nvPr>
            <p:ph type="sldNum" sz="quarter" idx="12"/>
          </p:nvPr>
        </p:nvSpPr>
        <p:spPr/>
        <p:txBody>
          <a:bodyPr/>
          <a:lstStyle/>
          <a:p>
            <a:pPr>
              <a:defRPr/>
            </a:pPr>
            <a:fld id="{CA8D4A6D-85F2-41B7-A27E-54BD60322951}" type="slidenum">
              <a:rPr lang="ja-JP" altLang="en-US" smtClean="0"/>
              <a:pPr>
                <a:defRPr/>
              </a:pPr>
              <a:t>1</a:t>
            </a:fld>
            <a:endParaRPr lang="ja-JP" altLang="en-US"/>
          </a:p>
        </p:txBody>
      </p:sp>
      <p:sp>
        <p:nvSpPr>
          <p:cNvPr id="87" name="テキスト ボックス 86">
            <a:extLst>
              <a:ext uri="{FF2B5EF4-FFF2-40B4-BE49-F238E27FC236}">
                <a16:creationId xmlns="" xmlns:a16="http://schemas.microsoft.com/office/drawing/2014/main" id="{A01616FD-F72A-4870-AB70-D55EB53451E3}"/>
              </a:ext>
            </a:extLst>
          </p:cNvPr>
          <p:cNvSpPr txBox="1"/>
          <p:nvPr/>
        </p:nvSpPr>
        <p:spPr>
          <a:xfrm>
            <a:off x="5161415" y="3696883"/>
            <a:ext cx="4579326" cy="338554"/>
          </a:xfrm>
          <a:prstGeom prst="rect">
            <a:avLst/>
          </a:prstGeom>
          <a:noFill/>
        </p:spPr>
        <p:txBody>
          <a:bodyPr wrap="square" rtlCol="0">
            <a:spAutoFit/>
          </a:bodyPr>
          <a:lstStyle/>
          <a:p>
            <a:r>
              <a:rPr lang="ja-JP" altLang="en-US" sz="1600" b="1" dirty="0" smtClean="0"/>
              <a:t>（４）ビジネスモデルの概要</a:t>
            </a:r>
            <a:endParaRPr kumimoji="1" lang="ja-JP" altLang="en-US" sz="1600" b="1" dirty="0"/>
          </a:p>
        </p:txBody>
      </p:sp>
      <p:sp>
        <p:nvSpPr>
          <p:cNvPr id="88" name="正方形/長方形 87">
            <a:extLst>
              <a:ext uri="{FF2B5EF4-FFF2-40B4-BE49-F238E27FC236}">
                <a16:creationId xmlns="" xmlns:a16="http://schemas.microsoft.com/office/drawing/2014/main" id="{AB2E07B8-FB21-4AE5-A079-692A9F268E18}"/>
              </a:ext>
            </a:extLst>
          </p:cNvPr>
          <p:cNvSpPr/>
          <p:nvPr/>
        </p:nvSpPr>
        <p:spPr>
          <a:xfrm>
            <a:off x="5351113" y="4911349"/>
            <a:ext cx="4354415" cy="95410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n-lt"/>
                <a:ea typeface="+mn-ea"/>
              </a:rPr>
              <a:t>【</a:t>
            </a:r>
            <a:r>
              <a:rPr lang="ja-JP" altLang="en-US" sz="1400" dirty="0">
                <a:solidFill>
                  <a:srgbClr val="FF0000"/>
                </a:solidFill>
                <a:latin typeface="+mn-lt"/>
                <a:ea typeface="+mn-ea"/>
              </a:rPr>
              <a:t>記入上の注意</a:t>
            </a:r>
            <a:r>
              <a:rPr lang="en-US" altLang="ja-JP" sz="1400" dirty="0">
                <a:solidFill>
                  <a:srgbClr val="FF0000"/>
                </a:solidFill>
                <a:latin typeface="+mn-lt"/>
                <a:ea typeface="+mn-ea"/>
              </a:rPr>
              <a:t>】</a:t>
            </a:r>
          </a:p>
          <a:p>
            <a:pPr eaLnBrk="1" fontAlgn="auto" hangingPunct="1">
              <a:spcBef>
                <a:spcPts val="0"/>
              </a:spcBef>
              <a:spcAft>
                <a:spcPts val="0"/>
              </a:spcAft>
            </a:pPr>
            <a:r>
              <a:rPr lang="ja-JP" altLang="en-US" sz="1400" dirty="0">
                <a:solidFill>
                  <a:srgbClr val="FF0000"/>
                </a:solidFill>
                <a:latin typeface="+mn-lt"/>
                <a:ea typeface="+mn-ea"/>
              </a:rPr>
              <a:t>　</a:t>
            </a:r>
            <a:r>
              <a:rPr lang="en-US" altLang="ja-JP" sz="1400" dirty="0" smtClean="0">
                <a:solidFill>
                  <a:srgbClr val="FF0000"/>
                </a:solidFill>
                <a:latin typeface="+mn-lt"/>
                <a:ea typeface="+mn-ea"/>
              </a:rPr>
              <a:t>※</a:t>
            </a:r>
            <a:r>
              <a:rPr lang="ja-JP" altLang="en-US" sz="1400" dirty="0" smtClean="0">
                <a:solidFill>
                  <a:srgbClr val="FF0000"/>
                </a:solidFill>
                <a:latin typeface="+mn-lt"/>
                <a:ea typeface="+mn-ea"/>
              </a:rPr>
              <a:t>本事業の資金の流れを記載。</a:t>
            </a:r>
            <a:endParaRPr lang="en-US" altLang="ja-JP" sz="1400" dirty="0">
              <a:solidFill>
                <a:srgbClr val="FF0000"/>
              </a:solidFill>
              <a:latin typeface="+mn-lt"/>
              <a:ea typeface="+mn-ea"/>
            </a:endParaRPr>
          </a:p>
        </p:txBody>
      </p:sp>
      <p:sp>
        <p:nvSpPr>
          <p:cNvPr id="4" name="正方形/長方形 3">
            <a:extLst>
              <a:ext uri="{FF2B5EF4-FFF2-40B4-BE49-F238E27FC236}">
                <a16:creationId xmlns="" xmlns:a16="http://schemas.microsoft.com/office/drawing/2014/main" id="{74E092B7-A3B5-4D7C-B403-4AC3004C923C}"/>
              </a:ext>
            </a:extLst>
          </p:cNvPr>
          <p:cNvSpPr/>
          <p:nvPr/>
        </p:nvSpPr>
        <p:spPr>
          <a:xfrm>
            <a:off x="5291946" y="985288"/>
            <a:ext cx="4494715" cy="266911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a:p>
        </p:txBody>
      </p:sp>
      <p:sp>
        <p:nvSpPr>
          <p:cNvPr id="89" name="正方形/長方形 88">
            <a:extLst>
              <a:ext uri="{FF2B5EF4-FFF2-40B4-BE49-F238E27FC236}">
                <a16:creationId xmlns="" xmlns:a16="http://schemas.microsoft.com/office/drawing/2014/main" id="{3689BE2C-6EB4-45E2-A433-12E0ADC1109C}"/>
              </a:ext>
            </a:extLst>
          </p:cNvPr>
          <p:cNvSpPr/>
          <p:nvPr/>
        </p:nvSpPr>
        <p:spPr>
          <a:xfrm>
            <a:off x="5291947" y="4005064"/>
            <a:ext cx="4494715" cy="266382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a:p>
        </p:txBody>
      </p:sp>
      <p:sp>
        <p:nvSpPr>
          <p:cNvPr id="18" name="正方形/長方形 17">
            <a:extLst>
              <a:ext uri="{FF2B5EF4-FFF2-40B4-BE49-F238E27FC236}">
                <a16:creationId xmlns="" xmlns:a16="http://schemas.microsoft.com/office/drawing/2014/main" id="{3689BE2C-6EB4-45E2-A433-12E0ADC1109C}"/>
              </a:ext>
            </a:extLst>
          </p:cNvPr>
          <p:cNvSpPr/>
          <p:nvPr/>
        </p:nvSpPr>
        <p:spPr>
          <a:xfrm>
            <a:off x="122187" y="4005063"/>
            <a:ext cx="4894312" cy="266382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49263" indent="-177800">
              <a:buFont typeface="Arial" panose="020B0604020202020204" pitchFamily="34" charset="0"/>
              <a:buChar char="•"/>
            </a:pPr>
            <a:r>
              <a:rPr lang="ja-JP" altLang="en-US" sz="1400" dirty="0">
                <a:solidFill>
                  <a:srgbClr val="0000CC"/>
                </a:solidFill>
              </a:rPr>
              <a:t>平時は太陽光、太陽熱を活用した電気・熱を複数の既存設備に対して供給し、</a:t>
            </a:r>
            <a:r>
              <a:rPr lang="en-US" altLang="ja-JP" sz="1400" dirty="0">
                <a:solidFill>
                  <a:srgbClr val="0000CC"/>
                </a:solidFill>
              </a:rPr>
              <a:t>CO2</a:t>
            </a:r>
            <a:r>
              <a:rPr lang="ja-JP" altLang="en-US" sz="1400" dirty="0">
                <a:solidFill>
                  <a:srgbClr val="0000CC"/>
                </a:solidFill>
              </a:rPr>
              <a:t>削減を図る。</a:t>
            </a:r>
            <a:endParaRPr lang="en-US" altLang="ja-JP" sz="1400" dirty="0">
              <a:solidFill>
                <a:srgbClr val="0000CC"/>
              </a:solidFill>
            </a:endParaRPr>
          </a:p>
          <a:p>
            <a:pPr marL="449263" indent="-177800">
              <a:buFont typeface="Arial" panose="020B0604020202020204" pitchFamily="34" charset="0"/>
              <a:buChar char="•"/>
            </a:pPr>
            <a:r>
              <a:rPr lang="ja-JP" altLang="en-US" sz="1400" dirty="0">
                <a:solidFill>
                  <a:srgbClr val="0000CC"/>
                </a:solidFill>
                <a:latin typeface="メイリオ"/>
              </a:rPr>
              <a:t>また災害時には再生可能エネルギーで災害からいち早く復旧可能なシステムを構築</a:t>
            </a:r>
            <a:r>
              <a:rPr lang="ja-JP" altLang="en-US" sz="1400" dirty="0" smtClean="0">
                <a:solidFill>
                  <a:srgbClr val="0000CC"/>
                </a:solidFill>
                <a:latin typeface="メイリオ"/>
              </a:rPr>
              <a:t>。</a:t>
            </a:r>
            <a:endParaRPr lang="ja-JP" altLang="en-US" sz="1400" dirty="0">
              <a:solidFill>
                <a:srgbClr val="0000CC"/>
              </a:solidFill>
            </a:endParaRPr>
          </a:p>
        </p:txBody>
      </p:sp>
    </p:spTree>
    <p:extLst>
      <p:ext uri="{BB962C8B-B14F-4D97-AF65-F5344CB8AC3E}">
        <p14:creationId xmlns:p14="http://schemas.microsoft.com/office/powerpoint/2010/main" val="3525735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n-ea"/>
                <a:ea typeface="+mn-ea"/>
              </a:rPr>
              <a:t>２．エネルギーシステム構築にあたっての考え方</a:t>
            </a:r>
            <a:endParaRPr kumimoji="1" lang="ja-JP" altLang="en-US" dirty="0">
              <a:latin typeface="+mn-ea"/>
              <a:ea typeface="+mn-ea"/>
            </a:endParaRPr>
          </a:p>
        </p:txBody>
      </p:sp>
      <p:sp>
        <p:nvSpPr>
          <p:cNvPr id="4" name="テキスト ボックス 3"/>
          <p:cNvSpPr txBox="1"/>
          <p:nvPr/>
        </p:nvSpPr>
        <p:spPr>
          <a:xfrm>
            <a:off x="128588" y="898723"/>
            <a:ext cx="9648825" cy="555208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endParaRPr lang="en-US" altLang="ja-JP" sz="1600" dirty="0">
              <a:latin typeface="+mn-ea"/>
              <a:ea typeface="+mn-ea"/>
            </a:endParaRPr>
          </a:p>
        </p:txBody>
      </p:sp>
      <p:sp>
        <p:nvSpPr>
          <p:cNvPr id="5" name="テキスト ボックス 4"/>
          <p:cNvSpPr txBox="1"/>
          <p:nvPr/>
        </p:nvSpPr>
        <p:spPr>
          <a:xfrm>
            <a:off x="811800" y="1340768"/>
            <a:ext cx="8569647" cy="4834111"/>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r>
              <a:rPr lang="ja-JP" altLang="en-US" sz="1600" b="1" dirty="0">
                <a:solidFill>
                  <a:srgbClr val="FF0000"/>
                </a:solidFill>
                <a:latin typeface="+mn-ea"/>
                <a:ea typeface="+mn-ea"/>
              </a:rPr>
              <a:t>　以下の視点で、図等も用いてわかりやすく具体的に記載してください。</a:t>
            </a:r>
            <a:endParaRPr lang="en-US" altLang="ja-JP" sz="1600" b="1"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rPr>
              <a:t>※</a:t>
            </a:r>
            <a:r>
              <a:rPr lang="ja-JP" altLang="en-US" sz="1400" dirty="0" smtClean="0">
                <a:solidFill>
                  <a:srgbClr val="FF0000"/>
                </a:solidFill>
                <a:latin typeface="+mn-ea"/>
                <a:ea typeface="+mn-ea"/>
              </a:rPr>
              <a:t>本事業で構築するエネルギーシステムについて、平常時の想定と非常時の想定に分けた上で、それぞれ、どのような</a:t>
            </a:r>
            <a:r>
              <a:rPr lang="ja-JP" altLang="en-US" sz="1400" dirty="0">
                <a:solidFill>
                  <a:srgbClr val="FF0000"/>
                </a:solidFill>
                <a:latin typeface="+mn-ea"/>
                <a:ea typeface="+mn-ea"/>
              </a:rPr>
              <a:t>考え方で設備の仕様や容量を決定し、当該のシステム</a:t>
            </a:r>
            <a:r>
              <a:rPr lang="ja-JP" altLang="en-US" sz="1400" dirty="0" smtClean="0">
                <a:solidFill>
                  <a:srgbClr val="FF0000"/>
                </a:solidFill>
                <a:latin typeface="+mn-ea"/>
                <a:ea typeface="+mn-ea"/>
              </a:rPr>
              <a:t>を設計したのか記入してください。その</a:t>
            </a:r>
            <a:r>
              <a:rPr lang="ja-JP" altLang="en-US" sz="1400" dirty="0">
                <a:solidFill>
                  <a:srgbClr val="FF0000"/>
                </a:solidFill>
                <a:latin typeface="+mn-ea"/>
                <a:ea typeface="+mn-ea"/>
              </a:rPr>
              <a:t>際、平常時のみエネルギー供給を行うシステムと比較して、どのような設備を追加的に導入するの</a:t>
            </a:r>
            <a:r>
              <a:rPr lang="ja-JP" altLang="en-US" sz="1400" dirty="0" smtClean="0">
                <a:solidFill>
                  <a:srgbClr val="FF0000"/>
                </a:solidFill>
                <a:latin typeface="+mn-ea"/>
                <a:ea typeface="+mn-ea"/>
              </a:rPr>
              <a:t>かわかるように記載してください。</a:t>
            </a:r>
            <a:endParaRPr lang="ja-JP" altLang="en-US" sz="1400"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どの</a:t>
            </a:r>
            <a:r>
              <a:rPr lang="ja-JP" altLang="en-US" sz="1400" dirty="0">
                <a:solidFill>
                  <a:srgbClr val="FF0000"/>
                </a:solidFill>
                <a:latin typeface="+mn-ea"/>
                <a:ea typeface="+mn-ea"/>
              </a:rPr>
              <a:t>ような仕組み（制御等）により、対象需要家にエネルギー供給を行うのか</a:t>
            </a:r>
            <a:r>
              <a:rPr lang="ja-JP" altLang="en-US" sz="1400" dirty="0" smtClean="0">
                <a:solidFill>
                  <a:srgbClr val="FF0000"/>
                </a:solidFill>
                <a:latin typeface="+mn-ea"/>
                <a:ea typeface="+mn-ea"/>
              </a:rPr>
              <a:t>記入してください。</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rPr>
              <a:t>※</a:t>
            </a:r>
            <a:r>
              <a:rPr lang="ja-JP" altLang="en-US" sz="1400" dirty="0">
                <a:solidFill>
                  <a:srgbClr val="FF0000"/>
                </a:solidFill>
                <a:latin typeface="+mn-ea"/>
              </a:rPr>
              <a:t>災害時におけるエネルギー自給機能及び周辺地域に供給する機能について記載してください</a:t>
            </a:r>
            <a:r>
              <a:rPr lang="ja-JP" altLang="en-US" sz="1400" dirty="0" smtClean="0">
                <a:solidFill>
                  <a:srgbClr val="FF0000"/>
                </a:solidFill>
                <a:latin typeface="+mn-ea"/>
              </a:rPr>
              <a:t>。</a:t>
            </a:r>
            <a:endParaRPr lang="en-US" altLang="ja-JP" sz="1400" dirty="0">
              <a:solidFill>
                <a:srgbClr val="FF0000"/>
              </a:solidFill>
              <a:latin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smtClean="0">
                <a:solidFill>
                  <a:srgbClr val="FF0000"/>
                </a:solidFill>
                <a:latin typeface="+mn-ea"/>
                <a:ea typeface="+mn-ea"/>
              </a:rPr>
              <a:t>２枚</a:t>
            </a:r>
            <a:r>
              <a:rPr lang="ja-JP" altLang="en-US" sz="1200" b="1" dirty="0">
                <a:solidFill>
                  <a:srgbClr val="FF0000"/>
                </a:solidFill>
                <a:latin typeface="+mn-ea"/>
                <a:ea typeface="+mn-ea"/>
              </a:rPr>
              <a:t>以内</a:t>
            </a:r>
          </a:p>
        </p:txBody>
      </p:sp>
      <p:sp>
        <p:nvSpPr>
          <p:cNvPr id="3" name="スライド番号プレースホルダー 2">
            <a:extLst>
              <a:ext uri="{FF2B5EF4-FFF2-40B4-BE49-F238E27FC236}">
                <a16:creationId xmlns="" xmlns:a16="http://schemas.microsoft.com/office/drawing/2014/main" id="{3F982651-3AA0-4F74-9E01-09AA8F937281}"/>
              </a:ext>
            </a:extLst>
          </p:cNvPr>
          <p:cNvSpPr>
            <a:spLocks noGrp="1"/>
          </p:cNvSpPr>
          <p:nvPr>
            <p:ph type="sldNum" sz="quarter" idx="12"/>
          </p:nvPr>
        </p:nvSpPr>
        <p:spPr/>
        <p:txBody>
          <a:bodyPr/>
          <a:lstStyle/>
          <a:p>
            <a:pPr>
              <a:defRPr/>
            </a:pPr>
            <a:fld id="{CA8D4A6D-85F2-41B7-A27E-54BD60322951}" type="slidenum">
              <a:rPr lang="ja-JP" altLang="en-US" smtClean="0"/>
              <a:pPr>
                <a:defRPr/>
              </a:pPr>
              <a:t>2</a:t>
            </a:fld>
            <a:endParaRPr lang="ja-JP" altLang="en-US"/>
          </a:p>
        </p:txBody>
      </p:sp>
    </p:spTree>
    <p:extLst>
      <p:ext uri="{BB962C8B-B14F-4D97-AF65-F5344CB8AC3E}">
        <p14:creationId xmlns:p14="http://schemas.microsoft.com/office/powerpoint/2010/main" val="13579583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 xmlns:a16="http://schemas.microsoft.com/office/drawing/2014/main" id="{5D14A61B-1003-479C-AB80-4416D9EC67C0}"/>
              </a:ext>
            </a:extLst>
          </p:cNvPr>
          <p:cNvSpPr/>
          <p:nvPr/>
        </p:nvSpPr>
        <p:spPr bwMode="auto">
          <a:xfrm>
            <a:off x="2177910" y="3579423"/>
            <a:ext cx="167590" cy="312420"/>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6" name="正方形/長方形 5">
            <a:extLst>
              <a:ext uri="{FF2B5EF4-FFF2-40B4-BE49-F238E27FC236}">
                <a16:creationId xmlns="" xmlns:a16="http://schemas.microsoft.com/office/drawing/2014/main" id="{48F6328B-4B9E-4285-9F9D-ACB4E3F77E77}"/>
              </a:ext>
            </a:extLst>
          </p:cNvPr>
          <p:cNvSpPr/>
          <p:nvPr/>
        </p:nvSpPr>
        <p:spPr bwMode="auto">
          <a:xfrm>
            <a:off x="3213785" y="3357681"/>
            <a:ext cx="167590" cy="312420"/>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7" name="正方形/長方形 6">
            <a:extLst>
              <a:ext uri="{FF2B5EF4-FFF2-40B4-BE49-F238E27FC236}">
                <a16:creationId xmlns="" xmlns:a16="http://schemas.microsoft.com/office/drawing/2014/main" id="{D057584A-6A7B-4E2E-8EE0-E9DF71F52F51}"/>
              </a:ext>
            </a:extLst>
          </p:cNvPr>
          <p:cNvSpPr/>
          <p:nvPr/>
        </p:nvSpPr>
        <p:spPr bwMode="auto">
          <a:xfrm>
            <a:off x="6528596" y="4383830"/>
            <a:ext cx="161971" cy="2208284"/>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8" name="正方形/長方形 7">
            <a:extLst>
              <a:ext uri="{FF2B5EF4-FFF2-40B4-BE49-F238E27FC236}">
                <a16:creationId xmlns="" xmlns:a16="http://schemas.microsoft.com/office/drawing/2014/main" id="{73D788AC-24FD-4B9F-990C-3F46C8BC8AEC}"/>
              </a:ext>
            </a:extLst>
          </p:cNvPr>
          <p:cNvSpPr/>
          <p:nvPr/>
        </p:nvSpPr>
        <p:spPr bwMode="auto">
          <a:xfrm>
            <a:off x="6537176" y="5386575"/>
            <a:ext cx="1548172" cy="135794"/>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9" name="正方形/長方形 8">
            <a:extLst>
              <a:ext uri="{FF2B5EF4-FFF2-40B4-BE49-F238E27FC236}">
                <a16:creationId xmlns="" xmlns:a16="http://schemas.microsoft.com/office/drawing/2014/main" id="{57777C39-F4F4-483A-9591-7CD246929225}"/>
              </a:ext>
            </a:extLst>
          </p:cNvPr>
          <p:cNvSpPr/>
          <p:nvPr/>
        </p:nvSpPr>
        <p:spPr bwMode="auto">
          <a:xfrm>
            <a:off x="6546105" y="6464534"/>
            <a:ext cx="1548172" cy="127579"/>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0" name="正方形/長方形 9">
            <a:extLst>
              <a:ext uri="{FF2B5EF4-FFF2-40B4-BE49-F238E27FC236}">
                <a16:creationId xmlns="" xmlns:a16="http://schemas.microsoft.com/office/drawing/2014/main" id="{551DAB7E-CFCD-41C7-8A19-96E5D5BE61F7}"/>
              </a:ext>
            </a:extLst>
          </p:cNvPr>
          <p:cNvSpPr/>
          <p:nvPr/>
        </p:nvSpPr>
        <p:spPr bwMode="auto">
          <a:xfrm>
            <a:off x="6646377" y="4383829"/>
            <a:ext cx="1770770" cy="119462"/>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1" name="正方形/長方形 10">
            <a:extLst>
              <a:ext uri="{FF2B5EF4-FFF2-40B4-BE49-F238E27FC236}">
                <a16:creationId xmlns="" xmlns:a16="http://schemas.microsoft.com/office/drawing/2014/main" id="{55E101FF-21A6-47F8-86BC-42453D34569D}"/>
              </a:ext>
            </a:extLst>
          </p:cNvPr>
          <p:cNvSpPr/>
          <p:nvPr/>
        </p:nvSpPr>
        <p:spPr bwMode="auto">
          <a:xfrm>
            <a:off x="2860308" y="6150828"/>
            <a:ext cx="3786069" cy="16200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2" name="正方形/長方形 11">
            <a:extLst>
              <a:ext uri="{FF2B5EF4-FFF2-40B4-BE49-F238E27FC236}">
                <a16:creationId xmlns="" xmlns:a16="http://schemas.microsoft.com/office/drawing/2014/main" id="{5C9FB4DE-D477-43E9-9858-B0A025DF4635}"/>
              </a:ext>
            </a:extLst>
          </p:cNvPr>
          <p:cNvSpPr/>
          <p:nvPr/>
        </p:nvSpPr>
        <p:spPr bwMode="auto">
          <a:xfrm>
            <a:off x="2860309" y="4764466"/>
            <a:ext cx="153555" cy="1507065"/>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3" name="正方形/長方形 12">
            <a:extLst>
              <a:ext uri="{FF2B5EF4-FFF2-40B4-BE49-F238E27FC236}">
                <a16:creationId xmlns="" xmlns:a16="http://schemas.microsoft.com/office/drawing/2014/main" id="{430990F6-57F0-4589-BA13-2994AA0A3E63}"/>
              </a:ext>
            </a:extLst>
          </p:cNvPr>
          <p:cNvSpPr/>
          <p:nvPr/>
        </p:nvSpPr>
        <p:spPr bwMode="auto">
          <a:xfrm>
            <a:off x="2343892" y="4725144"/>
            <a:ext cx="783356" cy="14003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4" name="正方形/長方形 13">
            <a:extLst>
              <a:ext uri="{FF2B5EF4-FFF2-40B4-BE49-F238E27FC236}">
                <a16:creationId xmlns="" xmlns:a16="http://schemas.microsoft.com/office/drawing/2014/main" id="{91A8E25A-D9CD-4FB9-9CC1-959F8D284952}"/>
              </a:ext>
            </a:extLst>
          </p:cNvPr>
          <p:cNvSpPr/>
          <p:nvPr/>
        </p:nvSpPr>
        <p:spPr bwMode="auto">
          <a:xfrm>
            <a:off x="2363317" y="5521217"/>
            <a:ext cx="850467" cy="14003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5" name="正方形/長方形 14">
            <a:extLst>
              <a:ext uri="{FF2B5EF4-FFF2-40B4-BE49-F238E27FC236}">
                <a16:creationId xmlns="" xmlns:a16="http://schemas.microsoft.com/office/drawing/2014/main" id="{DF15CC1D-E37E-46E9-B88A-8CC441F39D5A}"/>
              </a:ext>
            </a:extLst>
          </p:cNvPr>
          <p:cNvSpPr/>
          <p:nvPr/>
        </p:nvSpPr>
        <p:spPr bwMode="auto">
          <a:xfrm>
            <a:off x="5158142" y="2958342"/>
            <a:ext cx="1138582" cy="54266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6" name="正方形/長方形 15">
            <a:extLst>
              <a:ext uri="{FF2B5EF4-FFF2-40B4-BE49-F238E27FC236}">
                <a16:creationId xmlns="" xmlns:a16="http://schemas.microsoft.com/office/drawing/2014/main" id="{993E3053-AE0F-4824-A2E4-80395C3958E8}"/>
              </a:ext>
            </a:extLst>
          </p:cNvPr>
          <p:cNvSpPr/>
          <p:nvPr/>
        </p:nvSpPr>
        <p:spPr bwMode="auto">
          <a:xfrm>
            <a:off x="7004038" y="4170840"/>
            <a:ext cx="161971" cy="216126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7" name="正方形/長方形 16">
            <a:extLst>
              <a:ext uri="{FF2B5EF4-FFF2-40B4-BE49-F238E27FC236}">
                <a16:creationId xmlns="" xmlns:a16="http://schemas.microsoft.com/office/drawing/2014/main" id="{200A6FF8-6832-47E0-97A8-6760B6082174}"/>
              </a:ext>
            </a:extLst>
          </p:cNvPr>
          <p:cNvSpPr/>
          <p:nvPr/>
        </p:nvSpPr>
        <p:spPr bwMode="auto">
          <a:xfrm>
            <a:off x="7041232" y="4170840"/>
            <a:ext cx="1141133" cy="15593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8" name="正方形/長方形 17">
            <a:extLst>
              <a:ext uri="{FF2B5EF4-FFF2-40B4-BE49-F238E27FC236}">
                <a16:creationId xmlns="" xmlns:a16="http://schemas.microsoft.com/office/drawing/2014/main" id="{F4A46992-D2C5-4A5D-960D-11AD83A8606F}"/>
              </a:ext>
            </a:extLst>
          </p:cNvPr>
          <p:cNvSpPr/>
          <p:nvPr/>
        </p:nvSpPr>
        <p:spPr bwMode="auto">
          <a:xfrm>
            <a:off x="7016223" y="5193196"/>
            <a:ext cx="1141133" cy="13753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9" name="正方形/長方形 18">
            <a:extLst>
              <a:ext uri="{FF2B5EF4-FFF2-40B4-BE49-F238E27FC236}">
                <a16:creationId xmlns="" xmlns:a16="http://schemas.microsoft.com/office/drawing/2014/main" id="{8859FDF1-FB80-45BF-ABCD-9BBAB812C0C0}"/>
              </a:ext>
            </a:extLst>
          </p:cNvPr>
          <p:cNvSpPr/>
          <p:nvPr/>
        </p:nvSpPr>
        <p:spPr bwMode="auto">
          <a:xfrm>
            <a:off x="7004038" y="6192922"/>
            <a:ext cx="1141133" cy="136243"/>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0" name="正方形/長方形 19">
            <a:extLst>
              <a:ext uri="{FF2B5EF4-FFF2-40B4-BE49-F238E27FC236}">
                <a16:creationId xmlns="" xmlns:a16="http://schemas.microsoft.com/office/drawing/2014/main" id="{70D8AA4C-7806-4A8A-8337-31AFF39F61EE}"/>
              </a:ext>
            </a:extLst>
          </p:cNvPr>
          <p:cNvSpPr/>
          <p:nvPr/>
        </p:nvSpPr>
        <p:spPr bwMode="auto">
          <a:xfrm>
            <a:off x="4780939" y="5058153"/>
            <a:ext cx="2368305" cy="15852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1" name="正方形/長方形 20">
            <a:extLst>
              <a:ext uri="{FF2B5EF4-FFF2-40B4-BE49-F238E27FC236}">
                <a16:creationId xmlns="" xmlns:a16="http://schemas.microsoft.com/office/drawing/2014/main" id="{D70B454C-DD70-48E4-B3C3-E9569576B466}"/>
              </a:ext>
            </a:extLst>
          </p:cNvPr>
          <p:cNvSpPr/>
          <p:nvPr/>
        </p:nvSpPr>
        <p:spPr bwMode="auto">
          <a:xfrm>
            <a:off x="4666093" y="4013783"/>
            <a:ext cx="138662" cy="153738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2" name="正方形/長方形 21">
            <a:extLst>
              <a:ext uri="{FF2B5EF4-FFF2-40B4-BE49-F238E27FC236}">
                <a16:creationId xmlns="" xmlns:a16="http://schemas.microsoft.com/office/drawing/2014/main" id="{C5599BCE-927D-4145-ABEC-C2E2439FB610}"/>
              </a:ext>
            </a:extLst>
          </p:cNvPr>
          <p:cNvSpPr/>
          <p:nvPr/>
        </p:nvSpPr>
        <p:spPr bwMode="auto">
          <a:xfrm>
            <a:off x="4297894" y="4618402"/>
            <a:ext cx="483045" cy="132995"/>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3" name="正方形/長方形 22">
            <a:extLst>
              <a:ext uri="{FF2B5EF4-FFF2-40B4-BE49-F238E27FC236}">
                <a16:creationId xmlns="" xmlns:a16="http://schemas.microsoft.com/office/drawing/2014/main" id="{B53ECC40-E0D7-46AA-9698-1516940D738E}"/>
              </a:ext>
            </a:extLst>
          </p:cNvPr>
          <p:cNvSpPr/>
          <p:nvPr/>
        </p:nvSpPr>
        <p:spPr bwMode="auto">
          <a:xfrm>
            <a:off x="4307288" y="5406433"/>
            <a:ext cx="486702" cy="144737"/>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4" name="正方形/長方形 23">
            <a:extLst>
              <a:ext uri="{FF2B5EF4-FFF2-40B4-BE49-F238E27FC236}">
                <a16:creationId xmlns="" xmlns:a16="http://schemas.microsoft.com/office/drawing/2014/main" id="{6A2CF51F-5A4E-48A6-8B16-40F4FF47D35C}"/>
              </a:ext>
            </a:extLst>
          </p:cNvPr>
          <p:cNvSpPr/>
          <p:nvPr/>
        </p:nvSpPr>
        <p:spPr bwMode="auto">
          <a:xfrm>
            <a:off x="4297894" y="4013782"/>
            <a:ext cx="506861" cy="133989"/>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5" name="正方形/長方形 24">
            <a:extLst>
              <a:ext uri="{FF2B5EF4-FFF2-40B4-BE49-F238E27FC236}">
                <a16:creationId xmlns="" xmlns:a16="http://schemas.microsoft.com/office/drawing/2014/main" id="{5B616E3E-F966-4192-B394-7535CE0585DF}"/>
              </a:ext>
            </a:extLst>
          </p:cNvPr>
          <p:cNvSpPr/>
          <p:nvPr/>
        </p:nvSpPr>
        <p:spPr bwMode="auto">
          <a:xfrm>
            <a:off x="2734299" y="2961136"/>
            <a:ext cx="1138582" cy="507512"/>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6" name="正方形/長方形 25">
            <a:extLst>
              <a:ext uri="{FF2B5EF4-FFF2-40B4-BE49-F238E27FC236}">
                <a16:creationId xmlns="" xmlns:a16="http://schemas.microsoft.com/office/drawing/2014/main" id="{59278111-7C3A-44E8-BB62-E79E31839E17}"/>
              </a:ext>
            </a:extLst>
          </p:cNvPr>
          <p:cNvSpPr/>
          <p:nvPr/>
        </p:nvSpPr>
        <p:spPr bwMode="auto">
          <a:xfrm>
            <a:off x="2179693" y="5261526"/>
            <a:ext cx="561882" cy="15363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7" name="正方形/長方形 26">
            <a:extLst>
              <a:ext uri="{FF2B5EF4-FFF2-40B4-BE49-F238E27FC236}">
                <a16:creationId xmlns="" xmlns:a16="http://schemas.microsoft.com/office/drawing/2014/main" id="{592A3835-F8C5-4D9A-BB5B-02925100943E}"/>
              </a:ext>
            </a:extLst>
          </p:cNvPr>
          <p:cNvSpPr/>
          <p:nvPr/>
        </p:nvSpPr>
        <p:spPr bwMode="auto">
          <a:xfrm>
            <a:off x="2255106" y="4461658"/>
            <a:ext cx="486469" cy="15363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8" name="正方形/長方形 27">
            <a:extLst>
              <a:ext uri="{FF2B5EF4-FFF2-40B4-BE49-F238E27FC236}">
                <a16:creationId xmlns="" xmlns:a16="http://schemas.microsoft.com/office/drawing/2014/main" id="{641D1974-6C89-43E9-A053-A845EE37B886}"/>
              </a:ext>
            </a:extLst>
          </p:cNvPr>
          <p:cNvSpPr/>
          <p:nvPr/>
        </p:nvSpPr>
        <p:spPr bwMode="auto">
          <a:xfrm>
            <a:off x="2620103" y="3573046"/>
            <a:ext cx="154221" cy="1841367"/>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9" name="正方形/長方形 28">
            <a:extLst>
              <a:ext uri="{FF2B5EF4-FFF2-40B4-BE49-F238E27FC236}">
                <a16:creationId xmlns="" xmlns:a16="http://schemas.microsoft.com/office/drawing/2014/main" id="{474A9165-1FBE-4126-81DE-9989811720E0}"/>
              </a:ext>
            </a:extLst>
          </p:cNvPr>
          <p:cNvSpPr/>
          <p:nvPr/>
        </p:nvSpPr>
        <p:spPr bwMode="auto">
          <a:xfrm>
            <a:off x="3090635" y="3744807"/>
            <a:ext cx="1286301" cy="2112153"/>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30" name="正方形/長方形 29">
            <a:extLst>
              <a:ext uri="{FF2B5EF4-FFF2-40B4-BE49-F238E27FC236}">
                <a16:creationId xmlns="" xmlns:a16="http://schemas.microsoft.com/office/drawing/2014/main" id="{884BAD81-28CB-4539-B68E-BEFF30F85298}"/>
              </a:ext>
            </a:extLst>
          </p:cNvPr>
          <p:cNvSpPr/>
          <p:nvPr/>
        </p:nvSpPr>
        <p:spPr bwMode="auto">
          <a:xfrm>
            <a:off x="1064568" y="4317426"/>
            <a:ext cx="1368152" cy="150959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35" name="円柱 34">
            <a:extLst>
              <a:ext uri="{FF2B5EF4-FFF2-40B4-BE49-F238E27FC236}">
                <a16:creationId xmlns="" xmlns:a16="http://schemas.microsoft.com/office/drawing/2014/main" id="{3622AA9E-1FA0-4959-B333-6B13278E79F4}"/>
              </a:ext>
            </a:extLst>
          </p:cNvPr>
          <p:cNvSpPr/>
          <p:nvPr/>
        </p:nvSpPr>
        <p:spPr bwMode="auto">
          <a:xfrm>
            <a:off x="5310293" y="3025280"/>
            <a:ext cx="834282" cy="381788"/>
          </a:xfrm>
          <a:prstGeom prst="can">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36" name="テキスト ボックス 35">
            <a:extLst>
              <a:ext uri="{FF2B5EF4-FFF2-40B4-BE49-F238E27FC236}">
                <a16:creationId xmlns="" xmlns:a16="http://schemas.microsoft.com/office/drawing/2014/main" id="{18AC76B8-F8E7-47D5-98D2-73AB7450EEC3}"/>
              </a:ext>
            </a:extLst>
          </p:cNvPr>
          <p:cNvSpPr txBox="1"/>
          <p:nvPr/>
        </p:nvSpPr>
        <p:spPr>
          <a:xfrm>
            <a:off x="5474800" y="3128456"/>
            <a:ext cx="505267" cy="276999"/>
          </a:xfrm>
          <a:prstGeom prst="rect">
            <a:avLst/>
          </a:prstGeom>
          <a:noFill/>
        </p:spPr>
        <p:txBody>
          <a:bodyPr wrap="none" rtlCol="0">
            <a:spAutoFit/>
          </a:bodyPr>
          <a:lstStyle/>
          <a:p>
            <a:r>
              <a:rPr lang="en-US" altLang="ja-JP" sz="1200" dirty="0">
                <a:latin typeface="+mn-ea"/>
                <a:ea typeface="+mn-ea"/>
                <a:cs typeface="メイリオ" panose="020B0604030504040204" pitchFamily="50" charset="-128"/>
              </a:rPr>
              <a:t>EMS</a:t>
            </a:r>
            <a:endParaRPr kumimoji="1" lang="ja-JP" altLang="en-US" sz="1200" dirty="0">
              <a:latin typeface="+mn-ea"/>
              <a:ea typeface="+mn-ea"/>
              <a:cs typeface="メイリオ" panose="020B0604030504040204" pitchFamily="50" charset="-128"/>
            </a:endParaRPr>
          </a:p>
        </p:txBody>
      </p:sp>
      <p:cxnSp>
        <p:nvCxnSpPr>
          <p:cNvPr id="37" name="直線コネクタ 36">
            <a:extLst>
              <a:ext uri="{FF2B5EF4-FFF2-40B4-BE49-F238E27FC236}">
                <a16:creationId xmlns="" xmlns:a16="http://schemas.microsoft.com/office/drawing/2014/main" id="{55C98989-473F-47BC-A4A7-003296E6671A}"/>
              </a:ext>
            </a:extLst>
          </p:cNvPr>
          <p:cNvCxnSpPr>
            <a:stCxn id="62" idx="3"/>
          </p:cNvCxnSpPr>
          <p:nvPr/>
        </p:nvCxnSpPr>
        <p:spPr>
          <a:xfrm flipV="1">
            <a:off x="1142565" y="3627738"/>
            <a:ext cx="6222703" cy="30844"/>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 xmlns:a16="http://schemas.microsoft.com/office/drawing/2014/main" id="{40C58D47-0DE4-481C-8C5A-28E0F850655D}"/>
              </a:ext>
            </a:extLst>
          </p:cNvPr>
          <p:cNvCxnSpPr/>
          <p:nvPr/>
        </p:nvCxnSpPr>
        <p:spPr>
          <a:xfrm flipH="1">
            <a:off x="7348952" y="3627738"/>
            <a:ext cx="16316" cy="2368628"/>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 xmlns:a16="http://schemas.microsoft.com/office/drawing/2014/main" id="{6A77BBAD-F5D9-48EE-8610-12B957AAC34A}"/>
              </a:ext>
            </a:extLst>
          </p:cNvPr>
          <p:cNvCxnSpPr/>
          <p:nvPr/>
        </p:nvCxnSpPr>
        <p:spPr>
          <a:xfrm>
            <a:off x="7365268" y="3941203"/>
            <a:ext cx="736396"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 xmlns:a16="http://schemas.microsoft.com/office/drawing/2014/main" id="{6B2972DE-79E1-4584-BA5E-95575FEDE311}"/>
              </a:ext>
            </a:extLst>
          </p:cNvPr>
          <p:cNvCxnSpPr/>
          <p:nvPr/>
        </p:nvCxnSpPr>
        <p:spPr>
          <a:xfrm>
            <a:off x="7348952" y="4947518"/>
            <a:ext cx="736396"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 xmlns:a16="http://schemas.microsoft.com/office/drawing/2014/main" id="{223DB323-34BA-4C73-B17C-03B6BAD72B9A}"/>
              </a:ext>
            </a:extLst>
          </p:cNvPr>
          <p:cNvCxnSpPr/>
          <p:nvPr/>
        </p:nvCxnSpPr>
        <p:spPr>
          <a:xfrm>
            <a:off x="7345515" y="5995187"/>
            <a:ext cx="752712"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 xmlns:a16="http://schemas.microsoft.com/office/drawing/2014/main" id="{3B311D50-AE56-4C84-AC87-44FF52AE6FD4}"/>
              </a:ext>
            </a:extLst>
          </p:cNvPr>
          <p:cNvCxnSpPr/>
          <p:nvPr/>
        </p:nvCxnSpPr>
        <p:spPr>
          <a:xfrm>
            <a:off x="3809520" y="5471747"/>
            <a:ext cx="927456" cy="3497"/>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 xmlns:a16="http://schemas.microsoft.com/office/drawing/2014/main" id="{A9FFE3FE-11CC-49B2-A59A-BAFB66E68F08}"/>
              </a:ext>
            </a:extLst>
          </p:cNvPr>
          <p:cNvCxnSpPr/>
          <p:nvPr/>
        </p:nvCxnSpPr>
        <p:spPr>
          <a:xfrm>
            <a:off x="4301468" y="4687355"/>
            <a:ext cx="435508"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 xmlns:a16="http://schemas.microsoft.com/office/drawing/2014/main" id="{B6459F22-75AB-40A2-9D91-4E45322BDBA9}"/>
              </a:ext>
            </a:extLst>
          </p:cNvPr>
          <p:cNvCxnSpPr/>
          <p:nvPr/>
        </p:nvCxnSpPr>
        <p:spPr>
          <a:xfrm>
            <a:off x="4301468" y="4077072"/>
            <a:ext cx="435508"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 xmlns:a16="http://schemas.microsoft.com/office/drawing/2014/main" id="{E7F593C8-AD66-4BB1-B1FE-7538447E268C}"/>
              </a:ext>
            </a:extLst>
          </p:cNvPr>
          <p:cNvCxnSpPr/>
          <p:nvPr/>
        </p:nvCxnSpPr>
        <p:spPr>
          <a:xfrm>
            <a:off x="4736976" y="4073576"/>
            <a:ext cx="0" cy="1408641"/>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 xmlns:a16="http://schemas.microsoft.com/office/drawing/2014/main" id="{ACFE3D71-ABBD-45EC-957B-964C5B80AEF2}"/>
              </a:ext>
            </a:extLst>
          </p:cNvPr>
          <p:cNvCxnSpPr/>
          <p:nvPr/>
        </p:nvCxnSpPr>
        <p:spPr>
          <a:xfrm>
            <a:off x="4736976" y="5137414"/>
            <a:ext cx="2340260"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 xmlns:a16="http://schemas.microsoft.com/office/drawing/2014/main" id="{CB033815-6A5D-4F9C-80F0-2256832D3ACC}"/>
              </a:ext>
            </a:extLst>
          </p:cNvPr>
          <p:cNvCxnSpPr/>
          <p:nvPr/>
        </p:nvCxnSpPr>
        <p:spPr>
          <a:xfrm>
            <a:off x="7077236" y="4255307"/>
            <a:ext cx="0" cy="2016224"/>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 xmlns:a16="http://schemas.microsoft.com/office/drawing/2014/main" id="{132D16F5-C567-48A0-829B-37CA0FCFD6D9}"/>
              </a:ext>
            </a:extLst>
          </p:cNvPr>
          <p:cNvCxnSpPr/>
          <p:nvPr/>
        </p:nvCxnSpPr>
        <p:spPr>
          <a:xfrm>
            <a:off x="7077236" y="4255307"/>
            <a:ext cx="1024428"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 xmlns:a16="http://schemas.microsoft.com/office/drawing/2014/main" id="{B45C0D3B-9649-4898-87D5-FE56C1047EDD}"/>
              </a:ext>
            </a:extLst>
          </p:cNvPr>
          <p:cNvCxnSpPr/>
          <p:nvPr/>
        </p:nvCxnSpPr>
        <p:spPr>
          <a:xfrm>
            <a:off x="7077236" y="5256108"/>
            <a:ext cx="1024428"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 xmlns:a16="http://schemas.microsoft.com/office/drawing/2014/main" id="{307FD18E-8549-47CD-AF72-8666B4F94D92}"/>
              </a:ext>
            </a:extLst>
          </p:cNvPr>
          <p:cNvCxnSpPr/>
          <p:nvPr/>
        </p:nvCxnSpPr>
        <p:spPr>
          <a:xfrm>
            <a:off x="7077236" y="6271531"/>
            <a:ext cx="1008112"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 xmlns:a16="http://schemas.microsoft.com/office/drawing/2014/main" id="{A1EC44D1-B057-485A-85C6-12CD10479B5D}"/>
              </a:ext>
            </a:extLst>
          </p:cNvPr>
          <p:cNvCxnSpPr/>
          <p:nvPr/>
        </p:nvCxnSpPr>
        <p:spPr>
          <a:xfrm flipV="1">
            <a:off x="2319090" y="5582314"/>
            <a:ext cx="1380159" cy="69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 xmlns:a16="http://schemas.microsoft.com/office/drawing/2014/main" id="{155A0AD2-E796-484E-BC5B-D7E3EFCD98BE}"/>
              </a:ext>
            </a:extLst>
          </p:cNvPr>
          <p:cNvCxnSpPr/>
          <p:nvPr/>
        </p:nvCxnSpPr>
        <p:spPr>
          <a:xfrm>
            <a:off x="2319090" y="4803694"/>
            <a:ext cx="8584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 xmlns:a16="http://schemas.microsoft.com/office/drawing/2014/main" id="{15CA4AF6-DB85-4B79-8B52-793BC20933D0}"/>
              </a:ext>
            </a:extLst>
          </p:cNvPr>
          <p:cNvCxnSpPr/>
          <p:nvPr/>
        </p:nvCxnSpPr>
        <p:spPr>
          <a:xfrm>
            <a:off x="2261705" y="4545124"/>
            <a:ext cx="43550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 xmlns:a16="http://schemas.microsoft.com/office/drawing/2014/main" id="{0DD18673-1423-428E-AB1B-2B38AD7F6DB7}"/>
              </a:ext>
            </a:extLst>
          </p:cNvPr>
          <p:cNvCxnSpPr/>
          <p:nvPr/>
        </p:nvCxnSpPr>
        <p:spPr>
          <a:xfrm>
            <a:off x="2697213" y="3634423"/>
            <a:ext cx="0" cy="16954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 xmlns:a16="http://schemas.microsoft.com/office/drawing/2014/main" id="{96973528-D792-4D25-A677-3E5175BC742E}"/>
              </a:ext>
            </a:extLst>
          </p:cNvPr>
          <p:cNvCxnSpPr/>
          <p:nvPr/>
        </p:nvCxnSpPr>
        <p:spPr>
          <a:xfrm>
            <a:off x="2936776" y="4803694"/>
            <a:ext cx="0" cy="142669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 xmlns:a16="http://schemas.microsoft.com/office/drawing/2014/main" id="{3D1C1EAA-FDD6-43E0-8B32-A7ADA3AC0AA9}"/>
              </a:ext>
            </a:extLst>
          </p:cNvPr>
          <p:cNvCxnSpPr/>
          <p:nvPr/>
        </p:nvCxnSpPr>
        <p:spPr>
          <a:xfrm>
            <a:off x="2200685" y="6230392"/>
            <a:ext cx="4404024" cy="143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 xmlns:a16="http://schemas.microsoft.com/office/drawing/2014/main" id="{6E6D0CF1-486B-4282-BC07-3DC55E026AFE}"/>
              </a:ext>
            </a:extLst>
          </p:cNvPr>
          <p:cNvCxnSpPr/>
          <p:nvPr/>
        </p:nvCxnSpPr>
        <p:spPr>
          <a:xfrm>
            <a:off x="6601801" y="4442253"/>
            <a:ext cx="6719" cy="209289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 xmlns:a16="http://schemas.microsoft.com/office/drawing/2014/main" id="{F5F6AF8F-C6B4-40B5-A0A0-2245A8F01208}"/>
              </a:ext>
            </a:extLst>
          </p:cNvPr>
          <p:cNvCxnSpPr/>
          <p:nvPr/>
        </p:nvCxnSpPr>
        <p:spPr>
          <a:xfrm>
            <a:off x="6595010" y="4442253"/>
            <a:ext cx="153288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 xmlns:a16="http://schemas.microsoft.com/office/drawing/2014/main" id="{9347C3C2-909E-48F3-87FE-A5AB34E52EA5}"/>
              </a:ext>
            </a:extLst>
          </p:cNvPr>
          <p:cNvCxnSpPr/>
          <p:nvPr/>
        </p:nvCxnSpPr>
        <p:spPr>
          <a:xfrm>
            <a:off x="6608520" y="5455340"/>
            <a:ext cx="1476828"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 xmlns:a16="http://schemas.microsoft.com/office/drawing/2014/main" id="{AA5DDDF0-0036-4BD0-9285-41FF56D6244C}"/>
              </a:ext>
            </a:extLst>
          </p:cNvPr>
          <p:cNvCxnSpPr/>
          <p:nvPr/>
        </p:nvCxnSpPr>
        <p:spPr>
          <a:xfrm>
            <a:off x="6605580" y="6535148"/>
            <a:ext cx="151937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 xmlns:a16="http://schemas.microsoft.com/office/drawing/2014/main" id="{0C5CCB01-57C4-4F3D-9FC1-6D8416B34C0B}"/>
              </a:ext>
            </a:extLst>
          </p:cNvPr>
          <p:cNvCxnSpPr/>
          <p:nvPr/>
        </p:nvCxnSpPr>
        <p:spPr>
          <a:xfrm>
            <a:off x="3296111" y="3352876"/>
            <a:ext cx="0" cy="274862"/>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 xmlns:a16="http://schemas.microsoft.com/office/drawing/2014/main" id="{A730AA97-7446-4BCB-85AF-429D864AE82A}"/>
              </a:ext>
            </a:extLst>
          </p:cNvPr>
          <p:cNvSpPr txBox="1"/>
          <p:nvPr/>
        </p:nvSpPr>
        <p:spPr>
          <a:xfrm>
            <a:off x="342346" y="3520082"/>
            <a:ext cx="800219" cy="276999"/>
          </a:xfrm>
          <a:prstGeom prst="rect">
            <a:avLst/>
          </a:prstGeom>
          <a:noFill/>
        </p:spPr>
        <p:txBody>
          <a:bodyPr wrap="none" rtlCol="0">
            <a:spAutoFit/>
          </a:bodyPr>
          <a:lstStyle/>
          <a:p>
            <a:pPr algn="ctr"/>
            <a:r>
              <a:rPr lang="ja-JP" altLang="en-US" sz="1200" dirty="0">
                <a:latin typeface="+mn-ea"/>
                <a:ea typeface="+mn-ea"/>
                <a:cs typeface="メイリオ" panose="020B0604030504040204" pitchFamily="50" charset="-128"/>
              </a:rPr>
              <a:t>商用電力</a:t>
            </a:r>
            <a:endParaRPr kumimoji="1" lang="ja-JP" altLang="en-US" sz="1200" dirty="0">
              <a:latin typeface="+mn-ea"/>
              <a:ea typeface="+mn-ea"/>
              <a:cs typeface="メイリオ" panose="020B0604030504040204" pitchFamily="50" charset="-128"/>
            </a:endParaRPr>
          </a:p>
        </p:txBody>
      </p:sp>
      <p:cxnSp>
        <p:nvCxnSpPr>
          <p:cNvPr id="63" name="直線コネクタ 62">
            <a:extLst>
              <a:ext uri="{FF2B5EF4-FFF2-40B4-BE49-F238E27FC236}">
                <a16:creationId xmlns="" xmlns:a16="http://schemas.microsoft.com/office/drawing/2014/main" id="{14225549-DCD5-4DCE-9744-5AC6F81EB931}"/>
              </a:ext>
            </a:extLst>
          </p:cNvPr>
          <p:cNvCxnSpPr/>
          <p:nvPr/>
        </p:nvCxnSpPr>
        <p:spPr>
          <a:xfrm>
            <a:off x="1925696" y="5337244"/>
            <a:ext cx="78766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64" name="正方形/長方形 63">
            <a:extLst>
              <a:ext uri="{FF2B5EF4-FFF2-40B4-BE49-F238E27FC236}">
                <a16:creationId xmlns="" xmlns:a16="http://schemas.microsoft.com/office/drawing/2014/main" id="{59187574-C0DB-4CC4-AD50-7AA6C1905334}"/>
              </a:ext>
            </a:extLst>
          </p:cNvPr>
          <p:cNvSpPr/>
          <p:nvPr/>
        </p:nvSpPr>
        <p:spPr bwMode="auto">
          <a:xfrm>
            <a:off x="2782701" y="3033535"/>
            <a:ext cx="1026819" cy="342698"/>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65" name="テキスト ボックス 64">
            <a:extLst>
              <a:ext uri="{FF2B5EF4-FFF2-40B4-BE49-F238E27FC236}">
                <a16:creationId xmlns="" xmlns:a16="http://schemas.microsoft.com/office/drawing/2014/main" id="{9F58F97C-C53B-47BF-8A5A-A31350C58759}"/>
              </a:ext>
            </a:extLst>
          </p:cNvPr>
          <p:cNvSpPr txBox="1"/>
          <p:nvPr/>
        </p:nvSpPr>
        <p:spPr>
          <a:xfrm>
            <a:off x="2861077" y="3112598"/>
            <a:ext cx="909223" cy="276999"/>
          </a:xfrm>
          <a:prstGeom prst="rect">
            <a:avLst/>
          </a:prstGeom>
          <a:noFill/>
        </p:spPr>
        <p:txBody>
          <a:bodyPr wrap="none" rtlCol="0">
            <a:spAutoFit/>
          </a:bodyPr>
          <a:lstStyle/>
          <a:p>
            <a:r>
              <a:rPr lang="en-US" altLang="ja-JP" sz="1200" dirty="0">
                <a:latin typeface="+mn-ea"/>
                <a:ea typeface="+mn-ea"/>
                <a:cs typeface="メイリオ" panose="020B0604030504040204" pitchFamily="50" charset="-128"/>
              </a:rPr>
              <a:t>PV</a:t>
            </a:r>
            <a:r>
              <a:rPr lang="ja-JP" altLang="en-US" sz="1200" dirty="0">
                <a:latin typeface="+mn-ea"/>
                <a:ea typeface="+mn-ea"/>
                <a:cs typeface="メイリオ" panose="020B0604030504040204" pitchFamily="50" charset="-128"/>
              </a:rPr>
              <a:t>***</a:t>
            </a:r>
            <a:r>
              <a:rPr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66" name="正方形/長方形 65">
            <a:extLst>
              <a:ext uri="{FF2B5EF4-FFF2-40B4-BE49-F238E27FC236}">
                <a16:creationId xmlns="" xmlns:a16="http://schemas.microsoft.com/office/drawing/2014/main" id="{24BB2F77-CAEC-400D-A38F-97E82EF55436}"/>
              </a:ext>
            </a:extLst>
          </p:cNvPr>
          <p:cNvSpPr/>
          <p:nvPr/>
        </p:nvSpPr>
        <p:spPr bwMode="auto">
          <a:xfrm>
            <a:off x="1202966" y="4453155"/>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endParaRPr kumimoji="0" lang="ja-JP" altLang="en-US" dirty="0">
              <a:latin typeface="+mn-ea"/>
              <a:ea typeface="+mn-ea"/>
            </a:endParaRPr>
          </a:p>
        </p:txBody>
      </p:sp>
      <p:sp>
        <p:nvSpPr>
          <p:cNvPr id="67" name="正方形/長方形 66">
            <a:extLst>
              <a:ext uri="{FF2B5EF4-FFF2-40B4-BE49-F238E27FC236}">
                <a16:creationId xmlns="" xmlns:a16="http://schemas.microsoft.com/office/drawing/2014/main" id="{B7661603-167D-485F-9385-E63570F345A4}"/>
              </a:ext>
            </a:extLst>
          </p:cNvPr>
          <p:cNvSpPr/>
          <p:nvPr/>
        </p:nvSpPr>
        <p:spPr bwMode="auto">
          <a:xfrm>
            <a:off x="1202966" y="5241995"/>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endParaRPr kumimoji="0" lang="ja-JP" altLang="en-US" dirty="0">
              <a:latin typeface="+mn-ea"/>
              <a:ea typeface="+mn-ea"/>
            </a:endParaRPr>
          </a:p>
        </p:txBody>
      </p:sp>
      <p:sp>
        <p:nvSpPr>
          <p:cNvPr id="68" name="正方形/長方形 67">
            <a:extLst>
              <a:ext uri="{FF2B5EF4-FFF2-40B4-BE49-F238E27FC236}">
                <a16:creationId xmlns="" xmlns:a16="http://schemas.microsoft.com/office/drawing/2014/main" id="{0865C96F-B566-462C-BF2D-5031B9FA52C6}"/>
              </a:ext>
            </a:extLst>
          </p:cNvPr>
          <p:cNvSpPr/>
          <p:nvPr/>
        </p:nvSpPr>
        <p:spPr bwMode="auto">
          <a:xfrm>
            <a:off x="1184322" y="5996366"/>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69" name="テキスト ボックス 68">
            <a:extLst>
              <a:ext uri="{FF2B5EF4-FFF2-40B4-BE49-F238E27FC236}">
                <a16:creationId xmlns="" xmlns:a16="http://schemas.microsoft.com/office/drawing/2014/main" id="{B21252BF-5EF3-4841-9530-D41D1D6E1B3F}"/>
              </a:ext>
            </a:extLst>
          </p:cNvPr>
          <p:cNvSpPr txBox="1"/>
          <p:nvPr/>
        </p:nvSpPr>
        <p:spPr>
          <a:xfrm>
            <a:off x="1246588" y="4582464"/>
            <a:ext cx="1026243" cy="276999"/>
          </a:xfrm>
          <a:prstGeom prst="rect">
            <a:avLst/>
          </a:prstGeom>
          <a:noFill/>
        </p:spPr>
        <p:txBody>
          <a:bodyPr wrap="none" rtlCol="0">
            <a:spAutoFit/>
          </a:bodyPr>
          <a:lstStyle/>
          <a:p>
            <a:r>
              <a:rPr lang="en-US" altLang="ja-JP" sz="1200" dirty="0">
                <a:latin typeface="+mn-ea"/>
                <a:ea typeface="+mn-ea"/>
                <a:cs typeface="メイリオ" panose="020B0604030504040204" pitchFamily="50" charset="-128"/>
              </a:rPr>
              <a:t>CGS</a:t>
            </a:r>
            <a:r>
              <a:rPr lang="ja-JP" altLang="en-US" sz="1200" dirty="0">
                <a:latin typeface="+mn-ea"/>
                <a:ea typeface="+mn-ea"/>
                <a:cs typeface="メイリオ" panose="020B0604030504040204" pitchFamily="50" charset="-128"/>
              </a:rPr>
              <a:t>***</a:t>
            </a:r>
            <a:r>
              <a:rPr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70" name="テキスト ボックス 69">
            <a:extLst>
              <a:ext uri="{FF2B5EF4-FFF2-40B4-BE49-F238E27FC236}">
                <a16:creationId xmlns="" xmlns:a16="http://schemas.microsoft.com/office/drawing/2014/main" id="{BA09AB2F-F1E0-4FEE-9580-8A00DE9F52F0}"/>
              </a:ext>
            </a:extLst>
          </p:cNvPr>
          <p:cNvSpPr txBox="1"/>
          <p:nvPr/>
        </p:nvSpPr>
        <p:spPr>
          <a:xfrm>
            <a:off x="1419217" y="6035572"/>
            <a:ext cx="615874" cy="461665"/>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ボイラ</a:t>
            </a:r>
            <a:endParaRPr lang="en-US" altLang="ja-JP" sz="1200" dirty="0">
              <a:latin typeface="+mn-ea"/>
              <a:ea typeface="+mn-ea"/>
              <a:cs typeface="メイリオ" panose="020B0604030504040204" pitchFamily="50" charset="-128"/>
            </a:endParaRPr>
          </a:p>
          <a:p>
            <a:r>
              <a:rPr kumimoji="1" lang="ja-JP" altLang="en-US" sz="1200" dirty="0">
                <a:latin typeface="+mn-ea"/>
                <a:ea typeface="+mn-ea"/>
                <a:cs typeface="メイリオ" panose="020B0604030504040204" pitchFamily="50" charset="-128"/>
              </a:rPr>
              <a:t>**</a:t>
            </a:r>
            <a:r>
              <a:rPr kumimoji="1"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71" name="テキスト ボックス 70">
            <a:extLst>
              <a:ext uri="{FF2B5EF4-FFF2-40B4-BE49-F238E27FC236}">
                <a16:creationId xmlns="" xmlns:a16="http://schemas.microsoft.com/office/drawing/2014/main" id="{4004BBB3-6B78-466E-8A70-E703D2DB5A59}"/>
              </a:ext>
            </a:extLst>
          </p:cNvPr>
          <p:cNvSpPr txBox="1"/>
          <p:nvPr/>
        </p:nvSpPr>
        <p:spPr>
          <a:xfrm>
            <a:off x="1265356" y="5369542"/>
            <a:ext cx="1026243" cy="276999"/>
          </a:xfrm>
          <a:prstGeom prst="rect">
            <a:avLst/>
          </a:prstGeom>
          <a:noFill/>
        </p:spPr>
        <p:txBody>
          <a:bodyPr wrap="none" rtlCol="0">
            <a:spAutoFit/>
          </a:bodyPr>
          <a:lstStyle/>
          <a:p>
            <a:r>
              <a:rPr lang="en-US" altLang="ja-JP" sz="1200" dirty="0">
                <a:latin typeface="+mn-ea"/>
                <a:ea typeface="+mn-ea"/>
                <a:cs typeface="メイリオ" panose="020B0604030504040204" pitchFamily="50" charset="-128"/>
              </a:rPr>
              <a:t>CGS</a:t>
            </a:r>
            <a:r>
              <a:rPr lang="ja-JP" altLang="en-US" sz="1200" dirty="0">
                <a:latin typeface="+mn-ea"/>
                <a:ea typeface="+mn-ea"/>
                <a:cs typeface="メイリオ" panose="020B0604030504040204" pitchFamily="50" charset="-128"/>
              </a:rPr>
              <a:t>***</a:t>
            </a:r>
            <a:r>
              <a:rPr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72" name="直方体 71">
            <a:extLst>
              <a:ext uri="{FF2B5EF4-FFF2-40B4-BE49-F238E27FC236}">
                <a16:creationId xmlns="" xmlns:a16="http://schemas.microsoft.com/office/drawing/2014/main" id="{B4070C4E-032D-456B-8555-E8B8375C1B19}"/>
              </a:ext>
            </a:extLst>
          </p:cNvPr>
          <p:cNvSpPr/>
          <p:nvPr/>
        </p:nvSpPr>
        <p:spPr bwMode="auto">
          <a:xfrm>
            <a:off x="8101664" y="3618306"/>
            <a:ext cx="900100" cy="961741"/>
          </a:xfrm>
          <a:prstGeom prst="cub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73" name="直方体 72">
            <a:extLst>
              <a:ext uri="{FF2B5EF4-FFF2-40B4-BE49-F238E27FC236}">
                <a16:creationId xmlns="" xmlns:a16="http://schemas.microsoft.com/office/drawing/2014/main" id="{7B43DF62-7CDC-4957-9506-AF0D803BC911}"/>
              </a:ext>
            </a:extLst>
          </p:cNvPr>
          <p:cNvSpPr/>
          <p:nvPr/>
        </p:nvSpPr>
        <p:spPr bwMode="auto">
          <a:xfrm>
            <a:off x="8085348" y="4662070"/>
            <a:ext cx="900100" cy="961741"/>
          </a:xfrm>
          <a:prstGeom prst="cub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74" name="直方体 73">
            <a:extLst>
              <a:ext uri="{FF2B5EF4-FFF2-40B4-BE49-F238E27FC236}">
                <a16:creationId xmlns="" xmlns:a16="http://schemas.microsoft.com/office/drawing/2014/main" id="{2046029E-D6EC-4B82-A8FD-61F315225A40}"/>
              </a:ext>
            </a:extLst>
          </p:cNvPr>
          <p:cNvSpPr/>
          <p:nvPr/>
        </p:nvSpPr>
        <p:spPr bwMode="auto">
          <a:xfrm>
            <a:off x="8085348" y="5705834"/>
            <a:ext cx="900100" cy="961741"/>
          </a:xfrm>
          <a:prstGeom prst="cub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75" name="テキスト ボックス 74">
            <a:extLst>
              <a:ext uri="{FF2B5EF4-FFF2-40B4-BE49-F238E27FC236}">
                <a16:creationId xmlns="" xmlns:a16="http://schemas.microsoft.com/office/drawing/2014/main" id="{C9CC05CB-1A50-49EC-8A13-54A2DAC5D9F5}"/>
              </a:ext>
            </a:extLst>
          </p:cNvPr>
          <p:cNvSpPr txBox="1"/>
          <p:nvPr/>
        </p:nvSpPr>
        <p:spPr>
          <a:xfrm>
            <a:off x="8263066" y="5198745"/>
            <a:ext cx="442750" cy="276999"/>
          </a:xfrm>
          <a:prstGeom prst="rect">
            <a:avLst/>
          </a:prstGeom>
          <a:noFill/>
        </p:spPr>
        <p:txBody>
          <a:bodyPr wrap="none" rtlCol="0">
            <a:spAutoFit/>
          </a:bodyPr>
          <a:lstStyle/>
          <a:p>
            <a:pPr algn="ctr"/>
            <a:r>
              <a:rPr lang="en-US" altLang="ja-JP" sz="1200" dirty="0">
                <a:latin typeface="+mn-ea"/>
                <a:ea typeface="+mn-ea"/>
                <a:cs typeface="メイリオ" panose="020B0604030504040204" pitchFamily="50" charset="-128"/>
              </a:rPr>
              <a:t>B</a:t>
            </a:r>
            <a:r>
              <a:rPr lang="ja-JP" altLang="en-US" sz="1200" dirty="0">
                <a:latin typeface="+mn-ea"/>
                <a:ea typeface="+mn-ea"/>
                <a:cs typeface="メイリオ" panose="020B0604030504040204" pitchFamily="50" charset="-128"/>
              </a:rPr>
              <a:t>棟</a:t>
            </a:r>
            <a:endParaRPr kumimoji="1" lang="ja-JP" altLang="en-US" sz="1200" dirty="0">
              <a:latin typeface="+mn-ea"/>
              <a:ea typeface="+mn-ea"/>
              <a:cs typeface="メイリオ" panose="020B0604030504040204" pitchFamily="50" charset="-128"/>
            </a:endParaRPr>
          </a:p>
        </p:txBody>
      </p:sp>
      <p:sp>
        <p:nvSpPr>
          <p:cNvPr id="76" name="テキスト ボックス 75">
            <a:extLst>
              <a:ext uri="{FF2B5EF4-FFF2-40B4-BE49-F238E27FC236}">
                <a16:creationId xmlns="" xmlns:a16="http://schemas.microsoft.com/office/drawing/2014/main" id="{4DBCA146-19FF-4CD2-8E49-2B1EFC255DF1}"/>
              </a:ext>
            </a:extLst>
          </p:cNvPr>
          <p:cNvSpPr txBox="1"/>
          <p:nvPr/>
        </p:nvSpPr>
        <p:spPr>
          <a:xfrm>
            <a:off x="8263066" y="4099175"/>
            <a:ext cx="442749" cy="276999"/>
          </a:xfrm>
          <a:prstGeom prst="rect">
            <a:avLst/>
          </a:prstGeom>
          <a:noFill/>
        </p:spPr>
        <p:txBody>
          <a:bodyPr wrap="none" rtlCol="0">
            <a:spAutoFit/>
          </a:bodyPr>
          <a:lstStyle/>
          <a:p>
            <a:pPr algn="ctr"/>
            <a:r>
              <a:rPr lang="en-US" altLang="ja-JP" sz="1200" dirty="0">
                <a:latin typeface="+mn-ea"/>
                <a:ea typeface="+mn-ea"/>
                <a:cs typeface="メイリオ" panose="020B0604030504040204" pitchFamily="50" charset="-128"/>
              </a:rPr>
              <a:t>A</a:t>
            </a:r>
            <a:r>
              <a:rPr lang="ja-JP" altLang="en-US" sz="1200" dirty="0">
                <a:latin typeface="+mn-ea"/>
                <a:ea typeface="+mn-ea"/>
                <a:cs typeface="メイリオ" panose="020B0604030504040204" pitchFamily="50" charset="-128"/>
              </a:rPr>
              <a:t>棟</a:t>
            </a:r>
            <a:endParaRPr kumimoji="1" lang="ja-JP" altLang="en-US" sz="1200" dirty="0">
              <a:latin typeface="+mn-ea"/>
              <a:ea typeface="+mn-ea"/>
              <a:cs typeface="メイリオ" panose="020B0604030504040204" pitchFamily="50" charset="-128"/>
            </a:endParaRPr>
          </a:p>
        </p:txBody>
      </p:sp>
      <p:sp>
        <p:nvSpPr>
          <p:cNvPr id="77" name="テキスト ボックス 76">
            <a:extLst>
              <a:ext uri="{FF2B5EF4-FFF2-40B4-BE49-F238E27FC236}">
                <a16:creationId xmlns="" xmlns:a16="http://schemas.microsoft.com/office/drawing/2014/main" id="{38C8447B-BF1C-49DE-81C7-D70BE2D4D3F9}"/>
              </a:ext>
            </a:extLst>
          </p:cNvPr>
          <p:cNvSpPr txBox="1"/>
          <p:nvPr/>
        </p:nvSpPr>
        <p:spPr>
          <a:xfrm>
            <a:off x="8250458" y="6160486"/>
            <a:ext cx="442750" cy="276999"/>
          </a:xfrm>
          <a:prstGeom prst="rect">
            <a:avLst/>
          </a:prstGeom>
          <a:noFill/>
        </p:spPr>
        <p:txBody>
          <a:bodyPr wrap="none" rtlCol="0">
            <a:spAutoFit/>
          </a:bodyPr>
          <a:lstStyle/>
          <a:p>
            <a:pPr algn="ctr"/>
            <a:r>
              <a:rPr lang="en-US" altLang="ja-JP" sz="1200" dirty="0">
                <a:latin typeface="+mn-ea"/>
                <a:ea typeface="+mn-ea"/>
                <a:cs typeface="メイリオ" panose="020B0604030504040204" pitchFamily="50" charset="-128"/>
              </a:rPr>
              <a:t>C</a:t>
            </a:r>
            <a:r>
              <a:rPr lang="ja-JP" altLang="en-US" sz="1200" dirty="0">
                <a:latin typeface="+mn-ea"/>
                <a:ea typeface="+mn-ea"/>
                <a:cs typeface="メイリオ" panose="020B0604030504040204" pitchFamily="50" charset="-128"/>
              </a:rPr>
              <a:t>棟</a:t>
            </a:r>
            <a:endParaRPr kumimoji="1" lang="ja-JP" altLang="en-US" sz="1200" dirty="0">
              <a:latin typeface="+mn-ea"/>
              <a:ea typeface="+mn-ea"/>
              <a:cs typeface="メイリオ" panose="020B0604030504040204" pitchFamily="50" charset="-128"/>
            </a:endParaRPr>
          </a:p>
        </p:txBody>
      </p:sp>
      <p:sp>
        <p:nvSpPr>
          <p:cNvPr id="78" name="テキスト ボックス 77">
            <a:extLst>
              <a:ext uri="{FF2B5EF4-FFF2-40B4-BE49-F238E27FC236}">
                <a16:creationId xmlns="" xmlns:a16="http://schemas.microsoft.com/office/drawing/2014/main" id="{D7F7B94C-E4E7-43E0-822C-C441FB8C5DC4}"/>
              </a:ext>
            </a:extLst>
          </p:cNvPr>
          <p:cNvSpPr txBox="1"/>
          <p:nvPr/>
        </p:nvSpPr>
        <p:spPr>
          <a:xfrm>
            <a:off x="4108220" y="3395010"/>
            <a:ext cx="492443" cy="276999"/>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電力</a:t>
            </a:r>
            <a:endParaRPr kumimoji="1" lang="ja-JP" altLang="en-US" sz="1200" dirty="0">
              <a:latin typeface="+mn-ea"/>
              <a:ea typeface="+mn-ea"/>
              <a:cs typeface="メイリオ" panose="020B0604030504040204" pitchFamily="50" charset="-128"/>
            </a:endParaRPr>
          </a:p>
        </p:txBody>
      </p:sp>
      <p:sp>
        <p:nvSpPr>
          <p:cNvPr id="79" name="テキスト ボックス 78">
            <a:extLst>
              <a:ext uri="{FF2B5EF4-FFF2-40B4-BE49-F238E27FC236}">
                <a16:creationId xmlns="" xmlns:a16="http://schemas.microsoft.com/office/drawing/2014/main" id="{37ACA1FE-44C9-4974-AD6A-18495D3792E4}"/>
              </a:ext>
            </a:extLst>
          </p:cNvPr>
          <p:cNvSpPr txBox="1"/>
          <p:nvPr/>
        </p:nvSpPr>
        <p:spPr>
          <a:xfrm>
            <a:off x="5510456" y="4878515"/>
            <a:ext cx="492443" cy="276999"/>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冷水</a:t>
            </a:r>
            <a:endParaRPr kumimoji="1" lang="ja-JP" altLang="en-US" sz="1200" dirty="0">
              <a:latin typeface="+mn-ea"/>
              <a:ea typeface="+mn-ea"/>
              <a:cs typeface="メイリオ" panose="020B0604030504040204" pitchFamily="50" charset="-128"/>
            </a:endParaRPr>
          </a:p>
        </p:txBody>
      </p:sp>
      <p:sp>
        <p:nvSpPr>
          <p:cNvPr id="80" name="テキスト ボックス 79">
            <a:extLst>
              <a:ext uri="{FF2B5EF4-FFF2-40B4-BE49-F238E27FC236}">
                <a16:creationId xmlns="" xmlns:a16="http://schemas.microsoft.com/office/drawing/2014/main" id="{216E2AE9-516F-4381-9FA9-BD1914BC1B3D}"/>
              </a:ext>
            </a:extLst>
          </p:cNvPr>
          <p:cNvSpPr txBox="1"/>
          <p:nvPr/>
        </p:nvSpPr>
        <p:spPr>
          <a:xfrm>
            <a:off x="5007005" y="5984539"/>
            <a:ext cx="492443" cy="276999"/>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温水</a:t>
            </a:r>
            <a:endParaRPr kumimoji="1" lang="ja-JP" altLang="en-US" sz="1200" dirty="0">
              <a:latin typeface="+mn-ea"/>
              <a:ea typeface="+mn-ea"/>
              <a:cs typeface="メイリオ" panose="020B0604030504040204" pitchFamily="50" charset="-128"/>
            </a:endParaRPr>
          </a:p>
        </p:txBody>
      </p:sp>
      <p:sp>
        <p:nvSpPr>
          <p:cNvPr id="81" name="正方形/長方形 80">
            <a:extLst>
              <a:ext uri="{FF2B5EF4-FFF2-40B4-BE49-F238E27FC236}">
                <a16:creationId xmlns="" xmlns:a16="http://schemas.microsoft.com/office/drawing/2014/main" id="{AF545F5B-ACED-4765-B194-9C75B43E97FC}"/>
              </a:ext>
            </a:extLst>
          </p:cNvPr>
          <p:cNvSpPr/>
          <p:nvPr/>
        </p:nvSpPr>
        <p:spPr bwMode="auto">
          <a:xfrm>
            <a:off x="7111876" y="2682628"/>
            <a:ext cx="397408" cy="23570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82" name="テキスト ボックス 81">
            <a:extLst>
              <a:ext uri="{FF2B5EF4-FFF2-40B4-BE49-F238E27FC236}">
                <a16:creationId xmlns="" xmlns:a16="http://schemas.microsoft.com/office/drawing/2014/main" id="{43379B2F-A847-4903-B10D-5324CB93DD23}"/>
              </a:ext>
            </a:extLst>
          </p:cNvPr>
          <p:cNvSpPr txBox="1"/>
          <p:nvPr/>
        </p:nvSpPr>
        <p:spPr>
          <a:xfrm>
            <a:off x="7509284" y="2677263"/>
            <a:ext cx="954107" cy="276999"/>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：補助対象</a:t>
            </a:r>
            <a:endParaRPr kumimoji="1" lang="ja-JP" altLang="en-US" sz="1200" dirty="0">
              <a:latin typeface="+mn-ea"/>
              <a:ea typeface="+mn-ea"/>
              <a:cs typeface="メイリオ" panose="020B0604030504040204" pitchFamily="50" charset="-128"/>
            </a:endParaRPr>
          </a:p>
        </p:txBody>
      </p:sp>
      <p:sp>
        <p:nvSpPr>
          <p:cNvPr id="86" name="正方形/長方形 85">
            <a:extLst>
              <a:ext uri="{FF2B5EF4-FFF2-40B4-BE49-F238E27FC236}">
                <a16:creationId xmlns="" xmlns:a16="http://schemas.microsoft.com/office/drawing/2014/main" id="{6330D032-6C67-4920-B136-6FCB8E85A9B6}"/>
              </a:ext>
            </a:extLst>
          </p:cNvPr>
          <p:cNvSpPr/>
          <p:nvPr/>
        </p:nvSpPr>
        <p:spPr bwMode="auto">
          <a:xfrm>
            <a:off x="3175889" y="5255432"/>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87" name="正方形/長方形 86">
            <a:extLst>
              <a:ext uri="{FF2B5EF4-FFF2-40B4-BE49-F238E27FC236}">
                <a16:creationId xmlns="" xmlns:a16="http://schemas.microsoft.com/office/drawing/2014/main" id="{E7C778B4-0ABC-4471-A4D3-FA743F85EEAF}"/>
              </a:ext>
            </a:extLst>
          </p:cNvPr>
          <p:cNvSpPr/>
          <p:nvPr/>
        </p:nvSpPr>
        <p:spPr bwMode="auto">
          <a:xfrm>
            <a:off x="3177504" y="4445606"/>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88" name="テキスト ボックス 87">
            <a:extLst>
              <a:ext uri="{FF2B5EF4-FFF2-40B4-BE49-F238E27FC236}">
                <a16:creationId xmlns="" xmlns:a16="http://schemas.microsoft.com/office/drawing/2014/main" id="{8392395D-5394-4602-9068-5808EB4DC915}"/>
              </a:ext>
            </a:extLst>
          </p:cNvPr>
          <p:cNvSpPr txBox="1"/>
          <p:nvPr/>
        </p:nvSpPr>
        <p:spPr>
          <a:xfrm>
            <a:off x="3308717" y="5307595"/>
            <a:ext cx="840295" cy="461665"/>
          </a:xfrm>
          <a:prstGeom prst="rect">
            <a:avLst/>
          </a:prstGeom>
          <a:noFill/>
        </p:spPr>
        <p:txBody>
          <a:bodyPr wrap="none" rtlCol="0">
            <a:spAutoFit/>
          </a:bodyPr>
          <a:lstStyle/>
          <a:p>
            <a:pPr algn="ctr"/>
            <a:r>
              <a:rPr lang="ja-JP" altLang="en-US" sz="1200" dirty="0">
                <a:latin typeface="+mn-ea"/>
                <a:ea typeface="+mn-ea"/>
                <a:cs typeface="メイリオ" panose="020B0604030504040204" pitchFamily="50" charset="-128"/>
              </a:rPr>
              <a:t>ジェネリンク</a:t>
            </a:r>
            <a:endParaRPr lang="en-US" altLang="ja-JP" sz="1200" dirty="0">
              <a:latin typeface="+mn-ea"/>
              <a:ea typeface="+mn-ea"/>
              <a:cs typeface="メイリオ" panose="020B0604030504040204" pitchFamily="50" charset="-128"/>
            </a:endParaRPr>
          </a:p>
          <a:p>
            <a:pPr algn="ctr"/>
            <a:r>
              <a:rPr kumimoji="1"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89" name="テキスト ボックス 88">
            <a:extLst>
              <a:ext uri="{FF2B5EF4-FFF2-40B4-BE49-F238E27FC236}">
                <a16:creationId xmlns="" xmlns:a16="http://schemas.microsoft.com/office/drawing/2014/main" id="{1EE97F2E-6136-48DF-B8B4-63D0F32A1C34}"/>
              </a:ext>
            </a:extLst>
          </p:cNvPr>
          <p:cNvSpPr txBox="1"/>
          <p:nvPr/>
        </p:nvSpPr>
        <p:spPr>
          <a:xfrm>
            <a:off x="3333105" y="4485853"/>
            <a:ext cx="840295" cy="461665"/>
          </a:xfrm>
          <a:prstGeom prst="rect">
            <a:avLst/>
          </a:prstGeom>
          <a:noFill/>
        </p:spPr>
        <p:txBody>
          <a:bodyPr wrap="none" rtlCol="0">
            <a:spAutoFit/>
          </a:bodyPr>
          <a:lstStyle/>
          <a:p>
            <a:pPr algn="ctr"/>
            <a:r>
              <a:rPr lang="ja-JP" altLang="en-US" sz="1200" dirty="0">
                <a:latin typeface="+mn-ea"/>
                <a:ea typeface="+mn-ea"/>
                <a:cs typeface="メイリオ" panose="020B0604030504040204" pitchFamily="50" charset="-128"/>
              </a:rPr>
              <a:t>ジェネリンク</a:t>
            </a:r>
            <a:endParaRPr lang="en-US" altLang="ja-JP" sz="1200" dirty="0">
              <a:latin typeface="+mn-ea"/>
              <a:ea typeface="+mn-ea"/>
              <a:cs typeface="メイリオ" panose="020B0604030504040204" pitchFamily="50" charset="-128"/>
            </a:endParaRPr>
          </a:p>
          <a:p>
            <a:pPr algn="ctr"/>
            <a:r>
              <a:rPr kumimoji="1"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90" name="正方形/長方形 89">
            <a:extLst>
              <a:ext uri="{FF2B5EF4-FFF2-40B4-BE49-F238E27FC236}">
                <a16:creationId xmlns="" xmlns:a16="http://schemas.microsoft.com/office/drawing/2014/main" id="{CEC86BB1-4D48-45B3-BDB2-9A3EADA6613F}"/>
              </a:ext>
            </a:extLst>
          </p:cNvPr>
          <p:cNvSpPr/>
          <p:nvPr/>
        </p:nvSpPr>
        <p:spPr bwMode="auto">
          <a:xfrm>
            <a:off x="3177504" y="3833538"/>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endParaRPr kumimoji="0" lang="ja-JP" altLang="en-US" dirty="0">
              <a:latin typeface="+mn-ea"/>
              <a:ea typeface="+mn-ea"/>
            </a:endParaRPr>
          </a:p>
        </p:txBody>
      </p:sp>
      <p:sp>
        <p:nvSpPr>
          <p:cNvPr id="91" name="テキスト ボックス 90">
            <a:extLst>
              <a:ext uri="{FF2B5EF4-FFF2-40B4-BE49-F238E27FC236}">
                <a16:creationId xmlns="" xmlns:a16="http://schemas.microsoft.com/office/drawing/2014/main" id="{DA25896D-B30B-47A7-9CCF-157F657223EC}"/>
              </a:ext>
            </a:extLst>
          </p:cNvPr>
          <p:cNvSpPr txBox="1"/>
          <p:nvPr/>
        </p:nvSpPr>
        <p:spPr>
          <a:xfrm>
            <a:off x="3296111" y="3868448"/>
            <a:ext cx="851515" cy="461665"/>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地中熱</a:t>
            </a:r>
            <a:r>
              <a:rPr lang="en-US" altLang="ja-JP" sz="1200" dirty="0">
                <a:latin typeface="+mn-ea"/>
                <a:ea typeface="+mn-ea"/>
                <a:cs typeface="メイリオ" panose="020B0604030504040204" pitchFamily="50" charset="-128"/>
              </a:rPr>
              <a:t>HP</a:t>
            </a:r>
          </a:p>
          <a:p>
            <a:r>
              <a:rPr lang="ja-JP" altLang="en-US" sz="1200" dirty="0">
                <a:latin typeface="+mn-ea"/>
                <a:ea typeface="+mn-ea"/>
                <a:cs typeface="メイリオ" panose="020B0604030504040204" pitchFamily="50" charset="-128"/>
              </a:rPr>
              <a:t> </a:t>
            </a:r>
            <a:r>
              <a:rPr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93" name="正方形/長方形 92">
            <a:extLst>
              <a:ext uri="{FF2B5EF4-FFF2-40B4-BE49-F238E27FC236}">
                <a16:creationId xmlns="" xmlns:a16="http://schemas.microsoft.com/office/drawing/2014/main" id="{D2030488-8CE2-4549-8111-C403274F2643}"/>
              </a:ext>
            </a:extLst>
          </p:cNvPr>
          <p:cNvSpPr/>
          <p:nvPr/>
        </p:nvSpPr>
        <p:spPr bwMode="auto">
          <a:xfrm>
            <a:off x="1335881" y="3756542"/>
            <a:ext cx="1080389" cy="507512"/>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cxnSp>
        <p:nvCxnSpPr>
          <p:cNvPr id="94" name="直線コネクタ 93">
            <a:extLst>
              <a:ext uri="{FF2B5EF4-FFF2-40B4-BE49-F238E27FC236}">
                <a16:creationId xmlns="" xmlns:a16="http://schemas.microsoft.com/office/drawing/2014/main" id="{CDA1CA30-47BE-41CD-A874-6C934120E3C5}"/>
              </a:ext>
            </a:extLst>
          </p:cNvPr>
          <p:cNvCxnSpPr/>
          <p:nvPr/>
        </p:nvCxnSpPr>
        <p:spPr>
          <a:xfrm>
            <a:off x="2255106" y="3634423"/>
            <a:ext cx="0" cy="274862"/>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95" name="正方形/長方形 94">
            <a:extLst>
              <a:ext uri="{FF2B5EF4-FFF2-40B4-BE49-F238E27FC236}">
                <a16:creationId xmlns="" xmlns:a16="http://schemas.microsoft.com/office/drawing/2014/main" id="{65FE8867-F60F-4A55-803C-F12A13178FF6}"/>
              </a:ext>
            </a:extLst>
          </p:cNvPr>
          <p:cNvSpPr/>
          <p:nvPr/>
        </p:nvSpPr>
        <p:spPr bwMode="auto">
          <a:xfrm>
            <a:off x="1419217" y="3828941"/>
            <a:ext cx="933693" cy="342698"/>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endParaRPr kumimoji="0" lang="ja-JP" altLang="en-US" dirty="0">
              <a:latin typeface="+mn-ea"/>
              <a:ea typeface="+mn-ea"/>
            </a:endParaRPr>
          </a:p>
        </p:txBody>
      </p:sp>
      <p:sp>
        <p:nvSpPr>
          <p:cNvPr id="96" name="テキスト ボックス 95">
            <a:extLst>
              <a:ext uri="{FF2B5EF4-FFF2-40B4-BE49-F238E27FC236}">
                <a16:creationId xmlns="" xmlns:a16="http://schemas.microsoft.com/office/drawing/2014/main" id="{4A974E5C-9236-439E-A876-CD67E1AD2B79}"/>
              </a:ext>
            </a:extLst>
          </p:cNvPr>
          <p:cNvSpPr txBox="1"/>
          <p:nvPr/>
        </p:nvSpPr>
        <p:spPr>
          <a:xfrm>
            <a:off x="1424608" y="3884559"/>
            <a:ext cx="954107" cy="276999"/>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系統連系盤</a:t>
            </a:r>
            <a:endParaRPr kumimoji="1" lang="ja-JP" altLang="en-US" sz="1200" dirty="0">
              <a:latin typeface="+mn-ea"/>
              <a:ea typeface="+mn-ea"/>
              <a:cs typeface="メイリオ" panose="020B0604030504040204" pitchFamily="50" charset="-128"/>
            </a:endParaRPr>
          </a:p>
        </p:txBody>
      </p:sp>
      <p:sp>
        <p:nvSpPr>
          <p:cNvPr id="97" name="テキスト ボックス 96">
            <a:extLst>
              <a:ext uri="{FF2B5EF4-FFF2-40B4-BE49-F238E27FC236}">
                <a16:creationId xmlns="" xmlns:a16="http://schemas.microsoft.com/office/drawing/2014/main" id="{F44682B5-D147-457F-B304-83332719627F}"/>
              </a:ext>
            </a:extLst>
          </p:cNvPr>
          <p:cNvSpPr txBox="1"/>
          <p:nvPr/>
        </p:nvSpPr>
        <p:spPr>
          <a:xfrm>
            <a:off x="5241410" y="4155009"/>
            <a:ext cx="877163" cy="451850"/>
          </a:xfrm>
          <a:prstGeom prst="rect">
            <a:avLst/>
          </a:prstGeom>
          <a:solidFill>
            <a:schemeClr val="bg1"/>
          </a:solidFill>
          <a:ln w="12700">
            <a:solidFill>
              <a:srgbClr val="FF0000"/>
            </a:solidFill>
          </a:ln>
        </p:spPr>
        <p:txBody>
          <a:bodyPr wrap="none" tIns="36000" bIns="0" rtlCol="0">
            <a:spAutoFit/>
          </a:bodyPr>
          <a:lstStyle/>
          <a:p>
            <a:pPr algn="ctr">
              <a:lnSpc>
                <a:spcPct val="150000"/>
              </a:lnSpc>
            </a:pPr>
            <a:r>
              <a:rPr lang="ja-JP" altLang="en-US" dirty="0">
                <a:solidFill>
                  <a:srgbClr val="FF0000"/>
                </a:solidFill>
                <a:latin typeface="+mn-ea"/>
                <a:ea typeface="+mn-ea"/>
                <a:cs typeface="メイリオ" panose="020B0604030504040204" pitchFamily="50" charset="-128"/>
              </a:rPr>
              <a:t>記入例</a:t>
            </a:r>
            <a:endParaRPr kumimoji="1" lang="ja-JP" altLang="en-US" dirty="0">
              <a:solidFill>
                <a:srgbClr val="FF0000"/>
              </a:solidFill>
              <a:latin typeface="+mn-ea"/>
              <a:ea typeface="+mn-ea"/>
              <a:cs typeface="メイリオ" panose="020B0604030504040204" pitchFamily="50" charset="-128"/>
            </a:endParaRPr>
          </a:p>
        </p:txBody>
      </p:sp>
      <p:sp>
        <p:nvSpPr>
          <p:cNvPr id="100" name="タイトル 1">
            <a:extLst>
              <a:ext uri="{FF2B5EF4-FFF2-40B4-BE49-F238E27FC236}">
                <a16:creationId xmlns="" xmlns:a16="http://schemas.microsoft.com/office/drawing/2014/main" id="{2E348E47-16D8-452D-BE14-FB7E04DA7952}"/>
              </a:ext>
            </a:extLst>
          </p:cNvPr>
          <p:cNvSpPr txBox="1">
            <a:spLocks/>
          </p:cNvSpPr>
          <p:nvPr/>
        </p:nvSpPr>
        <p:spPr bwMode="auto">
          <a:xfrm>
            <a:off x="128464" y="103932"/>
            <a:ext cx="4464496" cy="377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18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a:lstStyle>
          <a:p>
            <a:r>
              <a:rPr lang="ja-JP" altLang="en-US" dirty="0" smtClean="0">
                <a:latin typeface="+mn-ea"/>
                <a:ea typeface="+mn-ea"/>
              </a:rPr>
              <a:t>３．構築するエネルギーシステム</a:t>
            </a:r>
            <a:endParaRPr lang="ja-JP" altLang="en-US" dirty="0">
              <a:latin typeface="+mn-ea"/>
              <a:ea typeface="+mn-ea"/>
            </a:endParaRPr>
          </a:p>
        </p:txBody>
      </p:sp>
      <p:sp>
        <p:nvSpPr>
          <p:cNvPr id="101" name="タイトル 1">
            <a:extLst>
              <a:ext uri="{FF2B5EF4-FFF2-40B4-BE49-F238E27FC236}">
                <a16:creationId xmlns="" xmlns:a16="http://schemas.microsoft.com/office/drawing/2014/main" id="{B2F00519-0916-4788-A99F-0E610BBBB7CA}"/>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１枚</a:t>
            </a:r>
          </a:p>
        </p:txBody>
      </p:sp>
      <p:sp>
        <p:nvSpPr>
          <p:cNvPr id="102" name="テキスト ボックス 101">
            <a:extLst>
              <a:ext uri="{FF2B5EF4-FFF2-40B4-BE49-F238E27FC236}">
                <a16:creationId xmlns="" xmlns:a16="http://schemas.microsoft.com/office/drawing/2014/main" id="{1CA1234E-8748-4533-A083-AB8ACB0328E4}"/>
              </a:ext>
            </a:extLst>
          </p:cNvPr>
          <p:cNvSpPr txBox="1"/>
          <p:nvPr/>
        </p:nvSpPr>
        <p:spPr>
          <a:xfrm>
            <a:off x="901360" y="764704"/>
            <a:ext cx="6777089" cy="1917619"/>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p>
          <a:p>
            <a:pPr eaLnBrk="1" fontAlgn="auto" hangingPunct="1">
              <a:spcBef>
                <a:spcPts val="0"/>
              </a:spcBef>
              <a:spcAft>
                <a:spcPts val="0"/>
              </a:spcAft>
              <a:defRPr/>
            </a:pPr>
            <a:endParaRPr lang="en-US" altLang="ja-JP" sz="900"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エネルギーシステムについて、</a:t>
            </a:r>
            <a:r>
              <a:rPr lang="ja-JP" altLang="en-US" sz="1400" b="1" dirty="0" smtClean="0">
                <a:solidFill>
                  <a:srgbClr val="FF0000"/>
                </a:solidFill>
                <a:latin typeface="+mn-ea"/>
                <a:ea typeface="+mn-ea"/>
              </a:rPr>
              <a:t>補助</a:t>
            </a:r>
            <a:r>
              <a:rPr lang="ja-JP" altLang="en-US" sz="1400" b="1" dirty="0">
                <a:solidFill>
                  <a:srgbClr val="FF0000"/>
                </a:solidFill>
                <a:latin typeface="+mn-ea"/>
                <a:ea typeface="+mn-ea"/>
              </a:rPr>
              <a:t>事業全体</a:t>
            </a:r>
            <a:r>
              <a:rPr lang="ja-JP" altLang="en-US" sz="1400" dirty="0">
                <a:solidFill>
                  <a:srgbClr val="FF0000"/>
                </a:solidFill>
                <a:latin typeface="+mn-ea"/>
                <a:ea typeface="+mn-ea"/>
              </a:rPr>
              <a:t>の設備・インフラ・供給先を明示</a:t>
            </a:r>
            <a:r>
              <a:rPr lang="ja-JP" altLang="en-US" sz="1400" dirty="0" smtClean="0">
                <a:solidFill>
                  <a:srgbClr val="FF0000"/>
                </a:solidFill>
                <a:latin typeface="+mn-ea"/>
                <a:ea typeface="+mn-ea"/>
              </a:rPr>
              <a:t>したうえでフロー図</a:t>
            </a:r>
            <a:r>
              <a:rPr lang="ja-JP" altLang="en-US" sz="1400" dirty="0">
                <a:solidFill>
                  <a:srgbClr val="FF0000"/>
                </a:solidFill>
                <a:latin typeface="+mn-ea"/>
                <a:ea typeface="+mn-ea"/>
              </a:rPr>
              <a:t>を</a:t>
            </a:r>
            <a:r>
              <a:rPr lang="ja-JP" altLang="en-US" sz="1400" dirty="0" smtClean="0">
                <a:solidFill>
                  <a:srgbClr val="FF0000"/>
                </a:solidFill>
                <a:latin typeface="+mn-ea"/>
                <a:ea typeface="+mn-ea"/>
              </a:rPr>
              <a:t>記載して</a:t>
            </a:r>
            <a:r>
              <a:rPr lang="ja-JP" altLang="en-US" sz="1400" dirty="0">
                <a:solidFill>
                  <a:srgbClr val="FF0000"/>
                </a:solidFill>
                <a:latin typeface="+mn-ea"/>
                <a:ea typeface="+mn-ea"/>
              </a:rPr>
              <a:t>ください</a:t>
            </a:r>
            <a:r>
              <a:rPr lang="ja-JP" altLang="en-US" sz="1400" dirty="0" smtClean="0">
                <a:solidFill>
                  <a:srgbClr val="FF0000"/>
                </a:solidFill>
                <a:latin typeface="+mn-ea"/>
                <a:ea typeface="+mn-ea"/>
              </a:rPr>
              <a:t>。</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平常時のみに稼働させる設備については判別できる形で記載してください。</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エネルギーについては、電気、熱（蒸気・温水・冷水など）を色分けし</a:t>
            </a:r>
            <a:r>
              <a:rPr lang="ja-JP" altLang="en-US" sz="1400" dirty="0" smtClean="0">
                <a:solidFill>
                  <a:srgbClr val="FF0000"/>
                </a:solidFill>
                <a:latin typeface="+mn-ea"/>
                <a:ea typeface="+mn-ea"/>
              </a:rPr>
              <a:t>明示してください。</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設備やインフラについて、新設と既設（ある場合は）をわけて</a:t>
            </a:r>
            <a:r>
              <a:rPr lang="ja-JP" altLang="en-US" sz="1400" dirty="0" smtClean="0">
                <a:solidFill>
                  <a:srgbClr val="FF0000"/>
                </a:solidFill>
                <a:latin typeface="+mn-ea"/>
                <a:ea typeface="+mn-ea"/>
              </a:rPr>
              <a:t>明示してください。</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補助対象となる設備・インフラ等をバックハッチングするなどして、</a:t>
            </a:r>
            <a:r>
              <a:rPr lang="ja-JP" altLang="en-US" sz="1400" dirty="0" smtClean="0">
                <a:solidFill>
                  <a:srgbClr val="FF0000"/>
                </a:solidFill>
                <a:latin typeface="+mn-ea"/>
                <a:ea typeface="+mn-ea"/>
              </a:rPr>
              <a:t>明示してください。</a:t>
            </a: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p:txBody>
      </p:sp>
      <p:sp>
        <p:nvSpPr>
          <p:cNvPr id="103" name="スライド番号プレースホルダー 2">
            <a:extLst>
              <a:ext uri="{FF2B5EF4-FFF2-40B4-BE49-F238E27FC236}">
                <a16:creationId xmlns="" xmlns:a16="http://schemas.microsoft.com/office/drawing/2014/main" id="{3F982651-3AA0-4F74-9E01-09AA8F937281}"/>
              </a:ext>
            </a:extLst>
          </p:cNvPr>
          <p:cNvSpPr>
            <a:spLocks noGrp="1"/>
          </p:cNvSpPr>
          <p:nvPr>
            <p:ph type="sldNum" sz="quarter" idx="12"/>
          </p:nvPr>
        </p:nvSpPr>
        <p:spPr>
          <a:xfrm>
            <a:off x="8877989" y="6597352"/>
            <a:ext cx="1043563" cy="256470"/>
          </a:xfrm>
        </p:spPr>
        <p:txBody>
          <a:bodyPr/>
          <a:lstStyle/>
          <a:p>
            <a:pPr>
              <a:defRPr/>
            </a:pPr>
            <a:r>
              <a:rPr lang="ja-JP" altLang="en-US" dirty="0" smtClean="0">
                <a:latin typeface="+mn-ea"/>
                <a:ea typeface="+mn-ea"/>
              </a:rPr>
              <a:t>３</a:t>
            </a:r>
            <a:endParaRPr lang="ja-JP" altLang="en-US" dirty="0">
              <a:latin typeface="+mn-ea"/>
              <a:ea typeface="+mn-ea"/>
            </a:endParaRPr>
          </a:p>
        </p:txBody>
      </p:sp>
    </p:spTree>
    <p:extLst>
      <p:ext uri="{BB962C8B-B14F-4D97-AF65-F5344CB8AC3E}">
        <p14:creationId xmlns:p14="http://schemas.microsoft.com/office/powerpoint/2010/main" val="787384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タイトル 1">
            <a:extLst>
              <a:ext uri="{FF2B5EF4-FFF2-40B4-BE49-F238E27FC236}">
                <a16:creationId xmlns="" xmlns:a16="http://schemas.microsoft.com/office/drawing/2014/main" id="{2E348E47-16D8-452D-BE14-FB7E04DA7952}"/>
              </a:ext>
            </a:extLst>
          </p:cNvPr>
          <p:cNvSpPr txBox="1">
            <a:spLocks/>
          </p:cNvSpPr>
          <p:nvPr/>
        </p:nvSpPr>
        <p:spPr bwMode="auto">
          <a:xfrm>
            <a:off x="128464" y="103932"/>
            <a:ext cx="4464496" cy="377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18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a:lstStyle>
          <a:p>
            <a:r>
              <a:rPr lang="ja-JP" altLang="en-US" dirty="0" smtClean="0">
                <a:latin typeface="+mn-ea"/>
                <a:ea typeface="+mn-ea"/>
              </a:rPr>
              <a:t>４．事業の工程</a:t>
            </a:r>
            <a:endParaRPr lang="ja-JP" altLang="en-US" dirty="0">
              <a:latin typeface="+mn-ea"/>
              <a:ea typeface="+mn-ea"/>
            </a:endParaRPr>
          </a:p>
        </p:txBody>
      </p:sp>
      <p:sp>
        <p:nvSpPr>
          <p:cNvPr id="101" name="タイトル 1">
            <a:extLst>
              <a:ext uri="{FF2B5EF4-FFF2-40B4-BE49-F238E27FC236}">
                <a16:creationId xmlns="" xmlns:a16="http://schemas.microsoft.com/office/drawing/2014/main" id="{B2F00519-0916-4788-A99F-0E610BBBB7CA}"/>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１枚</a:t>
            </a:r>
          </a:p>
        </p:txBody>
      </p:sp>
      <p:sp>
        <p:nvSpPr>
          <p:cNvPr id="102" name="テキスト ボックス 101">
            <a:extLst>
              <a:ext uri="{FF2B5EF4-FFF2-40B4-BE49-F238E27FC236}">
                <a16:creationId xmlns="" xmlns:a16="http://schemas.microsoft.com/office/drawing/2014/main" id="{1CA1234E-8748-4533-A083-AB8ACB0328E4}"/>
              </a:ext>
            </a:extLst>
          </p:cNvPr>
          <p:cNvSpPr txBox="1"/>
          <p:nvPr/>
        </p:nvSpPr>
        <p:spPr>
          <a:xfrm>
            <a:off x="1564456" y="2602573"/>
            <a:ext cx="6777089" cy="1652855"/>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p>
          <a:p>
            <a:pPr eaLnBrk="1" fontAlgn="auto" hangingPunct="1">
              <a:spcBef>
                <a:spcPts val="0"/>
              </a:spcBef>
              <a:spcAft>
                <a:spcPts val="0"/>
              </a:spcAft>
              <a:defRPr/>
            </a:pPr>
            <a:endParaRPr lang="en-US" altLang="ja-JP" sz="900"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本事業の工程について、本補助事業期間の工程は必須とした上で、関連する各種事業が本補助事業期間より長い場合は、それも内包した形で示してください。</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ja-JP" altLang="en-US" sz="1400" dirty="0" smtClean="0">
                <a:solidFill>
                  <a:srgbClr val="FF0000"/>
                </a:solidFill>
                <a:latin typeface="+mn-ea"/>
                <a:ea typeface="+mn-ea"/>
              </a:rPr>
              <a:t>工程は、図表等を用いてわかりやすく示してください。</a:t>
            </a:r>
            <a:endParaRPr lang="en-US" altLang="ja-JP" sz="1400" dirty="0">
              <a:solidFill>
                <a:srgbClr val="FF0000"/>
              </a:solidFill>
              <a:latin typeface="+mn-ea"/>
              <a:ea typeface="+mn-ea"/>
            </a:endParaRPr>
          </a:p>
        </p:txBody>
      </p:sp>
      <p:sp>
        <p:nvSpPr>
          <p:cNvPr id="99" name="スライド番号プレースホルダー 2">
            <a:extLst>
              <a:ext uri="{FF2B5EF4-FFF2-40B4-BE49-F238E27FC236}">
                <a16:creationId xmlns="" xmlns:a16="http://schemas.microsoft.com/office/drawing/2014/main" id="{3F982651-3AA0-4F74-9E01-09AA8F937281}"/>
              </a:ext>
            </a:extLst>
          </p:cNvPr>
          <p:cNvSpPr>
            <a:spLocks noGrp="1"/>
          </p:cNvSpPr>
          <p:nvPr>
            <p:ph type="sldNum" sz="quarter" idx="12"/>
          </p:nvPr>
        </p:nvSpPr>
        <p:spPr>
          <a:xfrm>
            <a:off x="8877989" y="6597352"/>
            <a:ext cx="1043563" cy="256470"/>
          </a:xfrm>
        </p:spPr>
        <p:txBody>
          <a:bodyPr/>
          <a:lstStyle/>
          <a:p>
            <a:pPr>
              <a:defRPr/>
            </a:pPr>
            <a:r>
              <a:rPr lang="ja-JP" altLang="en-US" dirty="0" smtClean="0">
                <a:latin typeface="+mn-ea"/>
                <a:ea typeface="+mn-ea"/>
              </a:rPr>
              <a:t>４</a:t>
            </a:r>
            <a:endParaRPr lang="ja-JP" altLang="en-US" dirty="0">
              <a:latin typeface="+mn-ea"/>
              <a:ea typeface="+mn-ea"/>
            </a:endParaRPr>
          </a:p>
        </p:txBody>
      </p:sp>
    </p:spTree>
    <p:extLst>
      <p:ext uri="{BB962C8B-B14F-4D97-AF65-F5344CB8AC3E}">
        <p14:creationId xmlns:p14="http://schemas.microsoft.com/office/powerpoint/2010/main" val="2986441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n-ea"/>
                <a:ea typeface="+mn-ea"/>
              </a:rPr>
              <a:t>５．キャッシュフロー</a:t>
            </a:r>
            <a:endParaRPr kumimoji="1" lang="ja-JP" altLang="en-US" dirty="0">
              <a:latin typeface="+mn-ea"/>
              <a:ea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２枚以内</a:t>
            </a:r>
          </a:p>
        </p:txBody>
      </p:sp>
      <p:sp>
        <p:nvSpPr>
          <p:cNvPr id="3" name="スライド番号プレースホルダー 2">
            <a:extLst>
              <a:ext uri="{FF2B5EF4-FFF2-40B4-BE49-F238E27FC236}">
                <a16:creationId xmlns="" xmlns:a16="http://schemas.microsoft.com/office/drawing/2014/main" id="{3F982651-3AA0-4F74-9E01-09AA8F937281}"/>
              </a:ext>
            </a:extLst>
          </p:cNvPr>
          <p:cNvSpPr>
            <a:spLocks noGrp="1"/>
          </p:cNvSpPr>
          <p:nvPr>
            <p:ph type="sldNum" sz="quarter" idx="12"/>
          </p:nvPr>
        </p:nvSpPr>
        <p:spPr/>
        <p:txBody>
          <a:bodyPr/>
          <a:lstStyle/>
          <a:p>
            <a:pPr>
              <a:defRPr/>
            </a:pPr>
            <a:fld id="{CA8D4A6D-85F2-41B7-A27E-54BD60322951}" type="slidenum">
              <a:rPr lang="ja-JP" altLang="en-US" smtClean="0">
                <a:latin typeface="+mn-ea"/>
                <a:ea typeface="+mn-ea"/>
              </a:rPr>
              <a:pPr>
                <a:defRPr/>
              </a:pPr>
              <a:t>5</a:t>
            </a:fld>
            <a:endParaRPr lang="ja-JP" altLang="en-US" dirty="0">
              <a:latin typeface="+mn-ea"/>
              <a:ea typeface="+mn-ea"/>
            </a:endParaRPr>
          </a:p>
        </p:txBody>
      </p:sp>
      <p:sp>
        <p:nvSpPr>
          <p:cNvPr id="10" name="テキスト ボックス 9"/>
          <p:cNvSpPr txBox="1"/>
          <p:nvPr/>
        </p:nvSpPr>
        <p:spPr>
          <a:xfrm>
            <a:off x="486396" y="679707"/>
            <a:ext cx="8098078" cy="307777"/>
          </a:xfrm>
          <a:prstGeom prst="rect">
            <a:avLst/>
          </a:prstGeom>
          <a:noFill/>
        </p:spPr>
        <p:txBody>
          <a:bodyPr wrap="square" rtlCol="0">
            <a:spAutoFit/>
          </a:bodyPr>
          <a:lstStyle/>
          <a:p>
            <a:r>
              <a:rPr lang="ja-JP" altLang="en-US" sz="1400" dirty="0">
                <a:latin typeface="+mn-ea"/>
                <a:ea typeface="+mn-ea"/>
              </a:rPr>
              <a:t>○キャッシュフロー作成の考え方</a:t>
            </a:r>
            <a:endParaRPr lang="ja-JP" altLang="en-US" sz="1400" dirty="0">
              <a:solidFill>
                <a:srgbClr val="FF0000"/>
              </a:solidFill>
              <a:latin typeface="+mn-ea"/>
              <a:ea typeface="+mn-ea"/>
            </a:endParaRPr>
          </a:p>
        </p:txBody>
      </p:sp>
      <p:sp>
        <p:nvSpPr>
          <p:cNvPr id="11" name="テキスト ボックス 10"/>
          <p:cNvSpPr txBox="1"/>
          <p:nvPr/>
        </p:nvSpPr>
        <p:spPr>
          <a:xfrm>
            <a:off x="454820" y="2080077"/>
            <a:ext cx="4197286" cy="307777"/>
          </a:xfrm>
          <a:prstGeom prst="rect">
            <a:avLst/>
          </a:prstGeom>
          <a:noFill/>
        </p:spPr>
        <p:txBody>
          <a:bodyPr wrap="square" rtlCol="0">
            <a:spAutoFit/>
          </a:bodyPr>
          <a:lstStyle/>
          <a:p>
            <a:r>
              <a:rPr lang="ja-JP" altLang="en-US" sz="1400" dirty="0">
                <a:latin typeface="+mn-ea"/>
                <a:ea typeface="+mn-ea"/>
              </a:rPr>
              <a:t>○イニシャルコスト合計及び内訳</a:t>
            </a:r>
            <a:endParaRPr lang="ja-JP" altLang="en-US" sz="1400" dirty="0">
              <a:solidFill>
                <a:srgbClr val="FF0000"/>
              </a:solidFill>
              <a:latin typeface="+mn-ea"/>
              <a:ea typeface="+mn-ea"/>
            </a:endParaRPr>
          </a:p>
        </p:txBody>
      </p:sp>
      <p:sp>
        <p:nvSpPr>
          <p:cNvPr id="12" name="テキスト ボックス 11"/>
          <p:cNvSpPr txBox="1"/>
          <p:nvPr/>
        </p:nvSpPr>
        <p:spPr>
          <a:xfrm>
            <a:off x="432001" y="3933056"/>
            <a:ext cx="5187235" cy="307777"/>
          </a:xfrm>
          <a:prstGeom prst="rect">
            <a:avLst/>
          </a:prstGeom>
          <a:noFill/>
        </p:spPr>
        <p:txBody>
          <a:bodyPr wrap="square" rtlCol="0">
            <a:spAutoFit/>
          </a:bodyPr>
          <a:lstStyle/>
          <a:p>
            <a:r>
              <a:rPr lang="ja-JP" altLang="en-US" sz="1400" dirty="0">
                <a:latin typeface="+mn-ea"/>
                <a:ea typeface="+mn-ea"/>
              </a:rPr>
              <a:t>○設備導入後の年間のランニングコスト合計及び内訳</a:t>
            </a:r>
            <a:endParaRPr lang="ja-JP" altLang="en-US" sz="1400" dirty="0">
              <a:solidFill>
                <a:srgbClr val="FF0000"/>
              </a:solidFill>
              <a:latin typeface="+mn-ea"/>
              <a:ea typeface="+mn-ea"/>
            </a:endParaRPr>
          </a:p>
        </p:txBody>
      </p:sp>
      <p:sp>
        <p:nvSpPr>
          <p:cNvPr id="13" name="テキスト ボックス 12"/>
          <p:cNvSpPr txBox="1"/>
          <p:nvPr/>
        </p:nvSpPr>
        <p:spPr>
          <a:xfrm>
            <a:off x="454820" y="5235698"/>
            <a:ext cx="4197286" cy="307777"/>
          </a:xfrm>
          <a:prstGeom prst="rect">
            <a:avLst/>
          </a:prstGeom>
          <a:noFill/>
        </p:spPr>
        <p:txBody>
          <a:bodyPr wrap="square" rtlCol="0">
            <a:spAutoFit/>
          </a:bodyPr>
          <a:lstStyle/>
          <a:p>
            <a:r>
              <a:rPr lang="ja-JP" altLang="en-US" sz="1400" dirty="0">
                <a:latin typeface="+mn-ea"/>
                <a:ea typeface="+mn-ea"/>
              </a:rPr>
              <a:t>○年間</a:t>
            </a:r>
            <a:r>
              <a:rPr lang="ja-JP" altLang="en-US" sz="1400" dirty="0" smtClean="0">
                <a:latin typeface="+mn-ea"/>
                <a:ea typeface="+mn-ea"/>
              </a:rPr>
              <a:t>の</a:t>
            </a:r>
            <a:r>
              <a:rPr lang="ja-JP" altLang="en-US" sz="1400" dirty="0">
                <a:latin typeface="+mn-ea"/>
                <a:ea typeface="+mn-ea"/>
              </a:rPr>
              <a:t>収支</a:t>
            </a:r>
            <a:r>
              <a:rPr lang="ja-JP" altLang="en-US" sz="1400" dirty="0" smtClean="0">
                <a:latin typeface="+mn-ea"/>
                <a:ea typeface="+mn-ea"/>
              </a:rPr>
              <a:t>合計</a:t>
            </a:r>
            <a:r>
              <a:rPr lang="ja-JP" altLang="en-US" sz="1400" dirty="0">
                <a:latin typeface="+mn-ea"/>
                <a:ea typeface="+mn-ea"/>
              </a:rPr>
              <a:t>及び内訳</a:t>
            </a:r>
            <a:endParaRPr lang="ja-JP" altLang="en-US" sz="1400" dirty="0">
              <a:solidFill>
                <a:srgbClr val="FF0000"/>
              </a:solidFill>
              <a:latin typeface="+mn-ea"/>
              <a:ea typeface="+mn-ea"/>
            </a:endParaRPr>
          </a:p>
        </p:txBody>
      </p:sp>
      <p:sp>
        <p:nvSpPr>
          <p:cNvPr id="14" name="正方形/長方形 13"/>
          <p:cNvSpPr/>
          <p:nvPr/>
        </p:nvSpPr>
        <p:spPr>
          <a:xfrm>
            <a:off x="486397" y="961815"/>
            <a:ext cx="8939363" cy="1039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en-US" altLang="ja-JP" sz="1400" dirty="0" smtClean="0">
                <a:solidFill>
                  <a:srgbClr val="FF0000"/>
                </a:solidFill>
                <a:latin typeface="+mn-ea"/>
              </a:rPr>
              <a:t>※</a:t>
            </a:r>
            <a:r>
              <a:rPr lang="ja-JP" altLang="en-US" sz="1400" dirty="0" smtClean="0">
                <a:solidFill>
                  <a:srgbClr val="FF0000"/>
                </a:solidFill>
                <a:latin typeface="+mn-ea"/>
              </a:rPr>
              <a:t>キャッシュフローの作成にあたっての考え方を示してください。具体的には、本キャッシュフローの受益主体、キャッシュの発生する事業の範囲、想定している事業期間を明記してください。なお、単純に設備導入により、エネルギーコストを削減する事業の場合は、ランニングコスト減少</a:t>
            </a:r>
            <a:r>
              <a:rPr lang="ja-JP" altLang="en-US" sz="1400" dirty="0">
                <a:solidFill>
                  <a:srgbClr val="FF0000"/>
                </a:solidFill>
                <a:latin typeface="+mn-ea"/>
              </a:rPr>
              <a:t>額</a:t>
            </a:r>
            <a:r>
              <a:rPr lang="ja-JP" altLang="en-US" sz="1400" dirty="0" smtClean="0">
                <a:solidFill>
                  <a:srgbClr val="FF0000"/>
                </a:solidFill>
                <a:latin typeface="+mn-ea"/>
              </a:rPr>
              <a:t>を収入と見立てた上で、記載してください。表の行は必要に応じて増やしてください。</a:t>
            </a:r>
            <a:endParaRPr lang="en-US" altLang="ja-JP" sz="1400" dirty="0" smtClean="0">
              <a:solidFill>
                <a:srgbClr val="FF0000"/>
              </a:solidFill>
              <a:latin typeface="+mn-ea"/>
            </a:endParaRPr>
          </a:p>
        </p:txBody>
      </p:sp>
      <p:graphicFrame>
        <p:nvGraphicFramePr>
          <p:cNvPr id="15" name="表 14"/>
          <p:cNvGraphicFramePr>
            <a:graphicFrameLocks noGrp="1"/>
          </p:cNvGraphicFramePr>
          <p:nvPr>
            <p:extLst>
              <p:ext uri="{D42A27DB-BD31-4B8C-83A1-F6EECF244321}">
                <p14:modId xmlns:p14="http://schemas.microsoft.com/office/powerpoint/2010/main" val="2234944443"/>
              </p:ext>
            </p:extLst>
          </p:nvPr>
        </p:nvGraphicFramePr>
        <p:xfrm>
          <a:off x="486395" y="2349727"/>
          <a:ext cx="8939363" cy="1501763"/>
        </p:xfrm>
        <a:graphic>
          <a:graphicData uri="http://schemas.openxmlformats.org/drawingml/2006/table">
            <a:tbl>
              <a:tblPr firstRow="1" firstCol="1" bandRow="1">
                <a:tableStyleId>{5C22544A-7EE6-4342-B048-85BDC9FD1C3A}</a:tableStyleId>
              </a:tblPr>
              <a:tblGrid>
                <a:gridCol w="1416587">
                  <a:extLst>
                    <a:ext uri="{9D8B030D-6E8A-4147-A177-3AD203B41FA5}">
                      <a16:colId xmlns="" xmlns:a16="http://schemas.microsoft.com/office/drawing/2014/main" val="982633341"/>
                    </a:ext>
                  </a:extLst>
                </a:gridCol>
                <a:gridCol w="1318912">
                  <a:extLst>
                    <a:ext uri="{9D8B030D-6E8A-4147-A177-3AD203B41FA5}">
                      <a16:colId xmlns="" xmlns:a16="http://schemas.microsoft.com/office/drawing/2014/main" val="1136592242"/>
                    </a:ext>
                  </a:extLst>
                </a:gridCol>
                <a:gridCol w="1657433">
                  <a:extLst>
                    <a:ext uri="{9D8B030D-6E8A-4147-A177-3AD203B41FA5}">
                      <a16:colId xmlns="" xmlns:a16="http://schemas.microsoft.com/office/drawing/2014/main" val="2347524153"/>
                    </a:ext>
                  </a:extLst>
                </a:gridCol>
                <a:gridCol w="1415724">
                  <a:extLst>
                    <a:ext uri="{9D8B030D-6E8A-4147-A177-3AD203B41FA5}">
                      <a16:colId xmlns="" xmlns:a16="http://schemas.microsoft.com/office/drawing/2014/main" val="4139773395"/>
                    </a:ext>
                  </a:extLst>
                </a:gridCol>
                <a:gridCol w="3130707">
                  <a:extLst>
                    <a:ext uri="{9D8B030D-6E8A-4147-A177-3AD203B41FA5}">
                      <a16:colId xmlns="" xmlns:a16="http://schemas.microsoft.com/office/drawing/2014/main" val="2574977061"/>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耐用年数</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 xmlns:a16="http://schemas.microsoft.com/office/drawing/2014/main" val="630889373"/>
                  </a:ext>
                </a:extLst>
              </a:tr>
              <a:tr h="348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a typeface="+mn-ea"/>
                      </a:endParaRPr>
                    </a:p>
                  </a:txBody>
                  <a:tcPr anchor="ctr"/>
                </a:tc>
                <a:extLst>
                  <a:ext uri="{0D108BD9-81ED-4DB2-BD59-A6C34878D82A}">
                    <a16:rowId xmlns="" xmlns:a16="http://schemas.microsoft.com/office/drawing/2014/main" val="427201104"/>
                  </a:ext>
                </a:extLst>
              </a:tr>
              <a:tr h="320704">
                <a:tc>
                  <a:txBody>
                    <a:bodyPr/>
                    <a:lstStyle/>
                    <a:p>
                      <a:endParaRPr kumimoji="1" lang="ja-JP" altLang="en-US" sz="1200" dirty="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ndParaRPr>
                    </a:p>
                  </a:txBody>
                  <a:tcPr anchor="ctr"/>
                </a:tc>
                <a:extLst>
                  <a:ext uri="{0D108BD9-81ED-4DB2-BD59-A6C34878D82A}">
                    <a16:rowId xmlns="" xmlns:a16="http://schemas.microsoft.com/office/drawing/2014/main" val="2709531711"/>
                  </a:ext>
                </a:extLst>
              </a:tr>
              <a:tr h="209707">
                <a:tc>
                  <a:txBody>
                    <a:bodyPr/>
                    <a:lstStyle/>
                    <a:p>
                      <a:endParaRPr kumimoji="1" lang="ja-JP" altLang="en-US" sz="1200" dirty="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smtClean="0">
                        <a:latin typeface="+mn-lt"/>
                      </a:endParaRPr>
                    </a:p>
                  </a:txBody>
                  <a:tcPr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ndParaRPr>
                    </a:p>
                  </a:txBody>
                  <a:tcPr anchor="ctr"/>
                </a:tc>
                <a:extLst>
                  <a:ext uri="{0D108BD9-81ED-4DB2-BD59-A6C34878D82A}">
                    <a16:rowId xmlns=""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r>
                        <a:rPr kumimoji="1" lang="en-US" altLang="ja-JP" sz="1200" dirty="0" smtClean="0">
                          <a:latin typeface="+mn-lt"/>
                        </a:rPr>
                        <a:t>-</a:t>
                      </a:r>
                      <a:endParaRPr kumimoji="1" lang="ja-JP" altLang="en-US" sz="1200" dirty="0">
                        <a:latin typeface="+mn-lt"/>
                      </a:endParaRPr>
                    </a:p>
                  </a:txBody>
                  <a:tcPr anchor="ctr"/>
                </a:tc>
                <a:tc>
                  <a:txBody>
                    <a:bodyPr/>
                    <a:lstStyle/>
                    <a:p>
                      <a:r>
                        <a:rPr kumimoji="1" lang="en-US" altLang="ja-JP" sz="1200" dirty="0" smtClean="0">
                          <a:latin typeface="+mn-lt"/>
                        </a:rPr>
                        <a:t>-</a:t>
                      </a:r>
                      <a:endParaRPr kumimoji="1" lang="ja-JP" altLang="en-US" sz="1200" dirty="0">
                        <a:latin typeface="+mn-lt"/>
                      </a:endParaRPr>
                    </a:p>
                  </a:txBody>
                  <a:tcPr anchor="ctr"/>
                </a:tc>
                <a:extLst>
                  <a:ext uri="{0D108BD9-81ED-4DB2-BD59-A6C34878D82A}">
                    <a16:rowId xmlns="" xmlns:a16="http://schemas.microsoft.com/office/drawing/2014/main" val="1677434239"/>
                  </a:ext>
                </a:extLst>
              </a:tr>
            </a:tbl>
          </a:graphicData>
        </a:graphic>
      </p:graphicFrame>
      <p:sp>
        <p:nvSpPr>
          <p:cNvPr id="16" name="テキスト ボックス 15"/>
          <p:cNvSpPr txBox="1"/>
          <p:nvPr/>
        </p:nvSpPr>
        <p:spPr>
          <a:xfrm>
            <a:off x="5561572" y="3924638"/>
            <a:ext cx="2613110" cy="307777"/>
          </a:xfrm>
          <a:prstGeom prst="rect">
            <a:avLst/>
          </a:prstGeom>
          <a:noFill/>
        </p:spPr>
        <p:txBody>
          <a:bodyPr wrap="square" rtlCol="0">
            <a:spAutoFit/>
          </a:bodyPr>
          <a:lstStyle/>
          <a:p>
            <a:r>
              <a:rPr lang="ja-JP" altLang="en-US" sz="1400" dirty="0">
                <a:latin typeface="+mn-ea"/>
                <a:ea typeface="+mn-ea"/>
              </a:rPr>
              <a:t>○更新費合計及び内訳</a:t>
            </a:r>
            <a:endParaRPr lang="ja-JP" altLang="en-US" sz="1400" dirty="0">
              <a:solidFill>
                <a:srgbClr val="FF0000"/>
              </a:solidFill>
              <a:latin typeface="+mn-ea"/>
              <a:ea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1936924431"/>
              </p:ext>
            </p:extLst>
          </p:nvPr>
        </p:nvGraphicFramePr>
        <p:xfrm>
          <a:off x="455252" y="5589240"/>
          <a:ext cx="8970506" cy="832133"/>
        </p:xfrm>
        <a:graphic>
          <a:graphicData uri="http://schemas.openxmlformats.org/drawingml/2006/table">
            <a:tbl>
              <a:tblPr firstRow="1" firstCol="1" bandRow="1">
                <a:tableStyleId>{5C22544A-7EE6-4342-B048-85BDC9FD1C3A}</a:tableStyleId>
              </a:tblPr>
              <a:tblGrid>
                <a:gridCol w="1401404">
                  <a:extLst>
                    <a:ext uri="{9D8B030D-6E8A-4147-A177-3AD203B41FA5}">
                      <a16:colId xmlns="" xmlns:a16="http://schemas.microsoft.com/office/drawing/2014/main" val="982633341"/>
                    </a:ext>
                  </a:extLst>
                </a:gridCol>
                <a:gridCol w="2957808">
                  <a:extLst>
                    <a:ext uri="{9D8B030D-6E8A-4147-A177-3AD203B41FA5}">
                      <a16:colId xmlns="" xmlns:a16="http://schemas.microsoft.com/office/drawing/2014/main" val="1136592242"/>
                    </a:ext>
                  </a:extLst>
                </a:gridCol>
                <a:gridCol w="2764868">
                  <a:extLst>
                    <a:ext uri="{9D8B030D-6E8A-4147-A177-3AD203B41FA5}">
                      <a16:colId xmlns="" xmlns:a16="http://schemas.microsoft.com/office/drawing/2014/main" val="2347524153"/>
                    </a:ext>
                  </a:extLst>
                </a:gridCol>
                <a:gridCol w="1846426">
                  <a:extLst>
                    <a:ext uri="{9D8B030D-6E8A-4147-A177-3AD203B41FA5}">
                      <a16:colId xmlns=""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pPr algn="r"/>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extLst>
                  <a:ext uri="{0D108BD9-81ED-4DB2-BD59-A6C34878D82A}">
                    <a16:rowId xmlns="" xmlns:a16="http://schemas.microsoft.com/office/drawing/2014/main" val="427201104"/>
                  </a:ext>
                </a:extLst>
              </a:tr>
              <a:tr h="283493">
                <a:tc>
                  <a:txBody>
                    <a:bodyPr/>
                    <a:lstStyle/>
                    <a:p>
                      <a:r>
                        <a:rPr kumimoji="1" lang="ja-JP" altLang="en-US" sz="1200" dirty="0" smtClean="0"/>
                        <a:t>合計</a:t>
                      </a:r>
                      <a:endParaRPr kumimoji="1" lang="ja-JP" altLang="en-US" sz="12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 xmlns:a16="http://schemas.microsoft.com/office/drawing/2014/main" val="1677434239"/>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3530312040"/>
              </p:ext>
            </p:extLst>
          </p:nvPr>
        </p:nvGraphicFramePr>
        <p:xfrm>
          <a:off x="5552320" y="4313981"/>
          <a:ext cx="4153208" cy="906739"/>
        </p:xfrm>
        <a:graphic>
          <a:graphicData uri="http://schemas.openxmlformats.org/drawingml/2006/table">
            <a:tbl>
              <a:tblPr firstRow="1" firstCol="1" bandRow="1">
                <a:tableStyleId>{5C22544A-7EE6-4342-B048-85BDC9FD1C3A}</a:tableStyleId>
              </a:tblPr>
              <a:tblGrid>
                <a:gridCol w="781986">
                  <a:extLst>
                    <a:ext uri="{9D8B030D-6E8A-4147-A177-3AD203B41FA5}">
                      <a16:colId xmlns="" xmlns:a16="http://schemas.microsoft.com/office/drawing/2014/main" val="982633341"/>
                    </a:ext>
                  </a:extLst>
                </a:gridCol>
                <a:gridCol w="1210982">
                  <a:extLst>
                    <a:ext uri="{9D8B030D-6E8A-4147-A177-3AD203B41FA5}">
                      <a16:colId xmlns="" xmlns:a16="http://schemas.microsoft.com/office/drawing/2014/main" val="1136592242"/>
                    </a:ext>
                  </a:extLst>
                </a:gridCol>
                <a:gridCol w="936104">
                  <a:extLst>
                    <a:ext uri="{9D8B030D-6E8A-4147-A177-3AD203B41FA5}">
                      <a16:colId xmlns="" xmlns:a16="http://schemas.microsoft.com/office/drawing/2014/main" val="2347524153"/>
                    </a:ext>
                  </a:extLst>
                </a:gridCol>
                <a:gridCol w="1224136">
                  <a:extLst>
                    <a:ext uri="{9D8B030D-6E8A-4147-A177-3AD203B41FA5}">
                      <a16:colId xmlns="" xmlns:a16="http://schemas.microsoft.com/office/drawing/2014/main" val="2574977061"/>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 xmlns:a16="http://schemas.microsoft.com/office/drawing/2014/main" val="630889373"/>
                  </a:ext>
                </a:extLst>
              </a:tr>
              <a:tr h="348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a typeface="+mn-ea"/>
                      </a:endParaRPr>
                    </a:p>
                  </a:txBody>
                  <a:tcPr anchor="ctr"/>
                </a:tc>
                <a:extLst>
                  <a:ext uri="{0D108BD9-81ED-4DB2-BD59-A6C34878D82A}">
                    <a16:rowId xmlns="" xmlns:a16="http://schemas.microsoft.com/office/drawing/2014/main" val="427201104"/>
                  </a:ext>
                </a:extLst>
              </a:tr>
              <a:tr h="283493">
                <a:tc>
                  <a:txBody>
                    <a:bodyPr/>
                    <a:lstStyle/>
                    <a:p>
                      <a:r>
                        <a:rPr kumimoji="1" lang="ja-JP" altLang="en-US" sz="1200" dirty="0" smtClean="0"/>
                        <a:t>合計</a:t>
                      </a:r>
                      <a:endParaRPr kumimoji="1" lang="ja-JP" altLang="en-US" sz="1200" dirty="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ndParaRPr>
                    </a:p>
                  </a:txBody>
                  <a:tcPr anchor="ctr"/>
                </a:tc>
                <a:extLst>
                  <a:ext uri="{0D108BD9-81ED-4DB2-BD59-A6C34878D82A}">
                    <a16:rowId xmlns="" xmlns:a16="http://schemas.microsoft.com/office/drawing/2014/main" val="1677434239"/>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4107551075"/>
              </p:ext>
            </p:extLst>
          </p:nvPr>
        </p:nvGraphicFramePr>
        <p:xfrm>
          <a:off x="498898" y="4284896"/>
          <a:ext cx="4153208" cy="906739"/>
        </p:xfrm>
        <a:graphic>
          <a:graphicData uri="http://schemas.openxmlformats.org/drawingml/2006/table">
            <a:tbl>
              <a:tblPr firstRow="1" firstCol="1" bandRow="1">
                <a:tableStyleId>{5C22544A-7EE6-4342-B048-85BDC9FD1C3A}</a:tableStyleId>
              </a:tblPr>
              <a:tblGrid>
                <a:gridCol w="781986">
                  <a:extLst>
                    <a:ext uri="{9D8B030D-6E8A-4147-A177-3AD203B41FA5}">
                      <a16:colId xmlns="" xmlns:a16="http://schemas.microsoft.com/office/drawing/2014/main" val="982633341"/>
                    </a:ext>
                  </a:extLst>
                </a:gridCol>
                <a:gridCol w="1210982">
                  <a:extLst>
                    <a:ext uri="{9D8B030D-6E8A-4147-A177-3AD203B41FA5}">
                      <a16:colId xmlns="" xmlns:a16="http://schemas.microsoft.com/office/drawing/2014/main" val="1136592242"/>
                    </a:ext>
                  </a:extLst>
                </a:gridCol>
                <a:gridCol w="936104">
                  <a:extLst>
                    <a:ext uri="{9D8B030D-6E8A-4147-A177-3AD203B41FA5}">
                      <a16:colId xmlns="" xmlns:a16="http://schemas.microsoft.com/office/drawing/2014/main" val="2347524153"/>
                    </a:ext>
                  </a:extLst>
                </a:gridCol>
                <a:gridCol w="1224136">
                  <a:extLst>
                    <a:ext uri="{9D8B030D-6E8A-4147-A177-3AD203B41FA5}">
                      <a16:colId xmlns="" xmlns:a16="http://schemas.microsoft.com/office/drawing/2014/main" val="2574977061"/>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 xmlns:a16="http://schemas.microsoft.com/office/drawing/2014/main" val="630889373"/>
                  </a:ext>
                </a:extLst>
              </a:tr>
              <a:tr h="348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a typeface="+mn-ea"/>
                      </a:endParaRPr>
                    </a:p>
                  </a:txBody>
                  <a:tcPr anchor="ctr"/>
                </a:tc>
                <a:extLst>
                  <a:ext uri="{0D108BD9-81ED-4DB2-BD59-A6C34878D82A}">
                    <a16:rowId xmlns="" xmlns:a16="http://schemas.microsoft.com/office/drawing/2014/main" val="427201104"/>
                  </a:ext>
                </a:extLst>
              </a:tr>
              <a:tr h="283493">
                <a:tc>
                  <a:txBody>
                    <a:bodyPr/>
                    <a:lstStyle/>
                    <a:p>
                      <a:r>
                        <a:rPr kumimoji="1" lang="ja-JP" altLang="en-US" sz="1200" dirty="0" smtClean="0"/>
                        <a:t>合計</a:t>
                      </a:r>
                      <a:endParaRPr kumimoji="1" lang="ja-JP" altLang="en-US" sz="1200" dirty="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ndParaRPr>
                    </a:p>
                  </a:txBody>
                  <a:tcPr anchor="ctr"/>
                </a:tc>
                <a:extLst>
                  <a:ext uri="{0D108BD9-81ED-4DB2-BD59-A6C34878D82A}">
                    <a16:rowId xmlns="" xmlns:a16="http://schemas.microsoft.com/office/drawing/2014/main" val="1677434239"/>
                  </a:ext>
                </a:extLst>
              </a:tr>
            </a:tbl>
          </a:graphicData>
        </a:graphic>
      </p:graphicFrame>
    </p:spTree>
    <p:extLst>
      <p:ext uri="{BB962C8B-B14F-4D97-AF65-F5344CB8AC3E}">
        <p14:creationId xmlns:p14="http://schemas.microsoft.com/office/powerpoint/2010/main" val="586698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n-ea"/>
                <a:ea typeface="+mn-ea"/>
              </a:rPr>
              <a:t>６．事業期間全体の収支</a:t>
            </a:r>
            <a:endParaRPr kumimoji="1" lang="ja-JP" altLang="en-US" dirty="0">
              <a:latin typeface="+mn-ea"/>
              <a:ea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smtClean="0">
                <a:solidFill>
                  <a:srgbClr val="FF0000"/>
                </a:solidFill>
                <a:latin typeface="+mn-ea"/>
                <a:ea typeface="+mn-ea"/>
              </a:rPr>
              <a:t>１枚</a:t>
            </a:r>
            <a:endParaRPr lang="ja-JP" altLang="en-US" sz="1200" b="1" dirty="0">
              <a:solidFill>
                <a:srgbClr val="FF0000"/>
              </a:solidFill>
              <a:latin typeface="+mn-ea"/>
              <a:ea typeface="+mn-ea"/>
            </a:endParaRPr>
          </a:p>
        </p:txBody>
      </p:sp>
      <p:sp>
        <p:nvSpPr>
          <p:cNvPr id="3" name="スライド番号プレースホルダー 2">
            <a:extLst>
              <a:ext uri="{FF2B5EF4-FFF2-40B4-BE49-F238E27FC236}">
                <a16:creationId xmlns="" xmlns:a16="http://schemas.microsoft.com/office/drawing/2014/main" id="{3F982651-3AA0-4F74-9E01-09AA8F937281}"/>
              </a:ext>
            </a:extLst>
          </p:cNvPr>
          <p:cNvSpPr>
            <a:spLocks noGrp="1"/>
          </p:cNvSpPr>
          <p:nvPr>
            <p:ph type="sldNum" sz="quarter" idx="12"/>
          </p:nvPr>
        </p:nvSpPr>
        <p:spPr/>
        <p:txBody>
          <a:bodyPr/>
          <a:lstStyle/>
          <a:p>
            <a:pPr>
              <a:defRPr/>
            </a:pPr>
            <a:fld id="{CA8D4A6D-85F2-41B7-A27E-54BD60322951}" type="slidenum">
              <a:rPr lang="ja-JP" altLang="en-US" smtClean="0">
                <a:latin typeface="+mn-ea"/>
                <a:ea typeface="+mn-ea"/>
              </a:rPr>
              <a:pPr>
                <a:defRPr/>
              </a:pPr>
              <a:t>6</a:t>
            </a:fld>
            <a:endParaRPr lang="ja-JP" altLang="en-US" dirty="0">
              <a:latin typeface="+mn-ea"/>
              <a:ea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2591373820"/>
              </p:ext>
            </p:extLst>
          </p:nvPr>
        </p:nvGraphicFramePr>
        <p:xfrm>
          <a:off x="481461" y="779507"/>
          <a:ext cx="8936037" cy="1929413"/>
        </p:xfrm>
        <a:graphic>
          <a:graphicData uri="http://schemas.openxmlformats.org/drawingml/2006/table">
            <a:tbl>
              <a:tblPr firstRow="1" firstCol="1" bandRow="1">
                <a:tableStyleId>{5C22544A-7EE6-4342-B048-85BDC9FD1C3A}</a:tableStyleId>
              </a:tblPr>
              <a:tblGrid>
                <a:gridCol w="2868518">
                  <a:extLst>
                    <a:ext uri="{9D8B030D-6E8A-4147-A177-3AD203B41FA5}">
                      <a16:colId xmlns="" xmlns:a16="http://schemas.microsoft.com/office/drawing/2014/main" val="982633341"/>
                    </a:ext>
                  </a:extLst>
                </a:gridCol>
                <a:gridCol w="2901244">
                  <a:extLst>
                    <a:ext uri="{9D8B030D-6E8A-4147-A177-3AD203B41FA5}">
                      <a16:colId xmlns="" xmlns:a16="http://schemas.microsoft.com/office/drawing/2014/main" val="1136592242"/>
                    </a:ext>
                  </a:extLst>
                </a:gridCol>
                <a:gridCol w="3166275">
                  <a:extLst>
                    <a:ext uri="{9D8B030D-6E8A-4147-A177-3AD203B41FA5}">
                      <a16:colId xmlns="" xmlns:a16="http://schemas.microsoft.com/office/drawing/2014/main" val="2347524153"/>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イニシャルコスト</a:t>
                      </a:r>
                    </a:p>
                  </a:txBody>
                  <a:tcPr/>
                </a:tc>
                <a:tc>
                  <a:txBody>
                    <a:bodyPr/>
                    <a:lstStyle/>
                    <a:p>
                      <a:pPr algn="r"/>
                      <a:endParaRPr kumimoji="1" lang="ja-JP" altLang="en-US" sz="1200" dirty="0"/>
                    </a:p>
                  </a:txBody>
                  <a:tcPr/>
                </a:tc>
                <a:tc>
                  <a:txBody>
                    <a:bodyPr/>
                    <a:lstStyle/>
                    <a:p>
                      <a:endParaRPr kumimoji="1" lang="ja-JP" altLang="en-US" sz="1200" dirty="0"/>
                    </a:p>
                  </a:txBody>
                  <a:tcPr/>
                </a:tc>
                <a:extLst>
                  <a:ext uri="{0D108BD9-81ED-4DB2-BD59-A6C34878D82A}">
                    <a16:rowId xmlns="" xmlns:a16="http://schemas.microsoft.com/office/drawing/2014/main" val="427201104"/>
                  </a:ext>
                </a:extLst>
              </a:tr>
              <a:tr h="209707">
                <a:tc>
                  <a:txBody>
                    <a:bodyPr/>
                    <a:lstStyle/>
                    <a:p>
                      <a:r>
                        <a:rPr kumimoji="1" lang="ja-JP" altLang="en-US" sz="1200" dirty="0" smtClean="0"/>
                        <a:t>事業期間全体でのランニングコスト</a:t>
                      </a:r>
                      <a:endParaRPr kumimoji="1" lang="ja-JP" altLang="en-US" sz="12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altLang="ja-JP" sz="1200" b="0" i="0" u="none" strike="noStrike" dirty="0" smtClean="0">
                        <a:solidFill>
                          <a:srgbClr val="000000"/>
                        </a:solidFill>
                        <a:effectLst/>
                        <a:latin typeface="+mn-lt"/>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extLst>
                  <a:ext uri="{0D108BD9-81ED-4DB2-BD59-A6C34878D82A}">
                    <a16:rowId xmlns="" xmlns:a16="http://schemas.microsoft.com/office/drawing/2014/main" val="2709531711"/>
                  </a:ext>
                </a:extLst>
              </a:tr>
              <a:tr h="209707">
                <a:tc>
                  <a:txBody>
                    <a:bodyPr/>
                    <a:lstStyle/>
                    <a:p>
                      <a:r>
                        <a:rPr kumimoji="1" lang="ja-JP" altLang="en-US" sz="1200" dirty="0" smtClean="0"/>
                        <a:t>更新費等</a:t>
                      </a:r>
                      <a:endParaRPr kumimoji="1" lang="ja-JP" altLang="en-US" sz="12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altLang="ja-JP" sz="1200" b="0" i="0" u="none" strike="noStrike" dirty="0" smtClean="0">
                        <a:solidFill>
                          <a:srgbClr val="000000"/>
                        </a:solidFill>
                        <a:effectLst/>
                        <a:latin typeface="+mn-lt"/>
                        <a:ea typeface="Meiryo UI" panose="020B0604030504040204" pitchFamily="50" charset="-128"/>
                      </a:endParaRPr>
                    </a:p>
                  </a:txBody>
                  <a:tcPr/>
                </a:tc>
                <a:tc>
                  <a:txBody>
                    <a:bodyPr/>
                    <a:lstStyle/>
                    <a:p>
                      <a:endParaRPr kumimoji="1" lang="ja-JP" altLang="en-US" sz="1200" dirty="0"/>
                    </a:p>
                  </a:txBody>
                  <a:tcPr/>
                </a:tc>
                <a:extLst>
                  <a:ext uri="{0D108BD9-81ED-4DB2-BD59-A6C34878D82A}">
                    <a16:rowId xmlns="" xmlns:a16="http://schemas.microsoft.com/office/drawing/2014/main" val="2792683254"/>
                  </a:ext>
                </a:extLst>
              </a:tr>
              <a:tr h="209707">
                <a:tc>
                  <a:txBody>
                    <a:bodyPr/>
                    <a:lstStyle/>
                    <a:p>
                      <a:r>
                        <a:rPr kumimoji="1" lang="ja-JP" altLang="en-US" sz="1200" dirty="0" smtClean="0"/>
                        <a:t>その他コスト</a:t>
                      </a:r>
                      <a:endParaRPr kumimoji="1" lang="ja-JP" altLang="en-US" sz="1200" dirty="0"/>
                    </a:p>
                  </a:txBody>
                  <a:tcPr/>
                </a:tc>
                <a:tc>
                  <a:txBody>
                    <a:bodyPr/>
                    <a:lstStyle/>
                    <a:p>
                      <a:pPr algn="r"/>
                      <a:endParaRPr kumimoji="1" lang="ja-JP" altLang="en-US" sz="1200" dirty="0"/>
                    </a:p>
                  </a:txBody>
                  <a:tcPr/>
                </a:tc>
                <a:tc>
                  <a:txBody>
                    <a:bodyPr/>
                    <a:lstStyle/>
                    <a:p>
                      <a:endParaRPr kumimoji="1" lang="ja-JP" altLang="en-US" sz="1200" dirty="0"/>
                    </a:p>
                  </a:txBody>
                  <a:tcPr/>
                </a:tc>
                <a:extLst>
                  <a:ext uri="{0D108BD9-81ED-4DB2-BD59-A6C34878D82A}">
                    <a16:rowId xmlns="" xmlns:a16="http://schemas.microsoft.com/office/drawing/2014/main" val="3155116822"/>
                  </a:ext>
                </a:extLst>
              </a:tr>
              <a:tr h="209707">
                <a:tc>
                  <a:txBody>
                    <a:bodyPr/>
                    <a:lstStyle/>
                    <a:p>
                      <a:r>
                        <a:rPr kumimoji="1" lang="ja-JP" altLang="en-US" sz="1200" dirty="0" smtClean="0"/>
                        <a:t>収入</a:t>
                      </a:r>
                      <a:endParaRPr kumimoji="1" lang="ja-JP" altLang="en-US" sz="12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extLst>
                  <a:ext uri="{0D108BD9-81ED-4DB2-BD59-A6C34878D82A}">
                    <a16:rowId xmlns="" xmlns:a16="http://schemas.microsoft.com/office/drawing/2014/main" val="3980100033"/>
                  </a:ext>
                </a:extLst>
              </a:tr>
              <a:tr h="283493">
                <a:tc>
                  <a:txBody>
                    <a:bodyPr/>
                    <a:lstStyle/>
                    <a:p>
                      <a:r>
                        <a:rPr kumimoji="1" lang="ja-JP" altLang="en-US" sz="1200" dirty="0" smtClean="0"/>
                        <a:t>事業期間全体での収支合計</a:t>
                      </a:r>
                      <a:endParaRPr kumimoji="1" lang="ja-JP" altLang="en-US" sz="1200" dirty="0"/>
                    </a:p>
                  </a:txBody>
                  <a:tcPr/>
                </a:tc>
                <a:tc>
                  <a:txBody>
                    <a:bodyPr/>
                    <a:lstStyle/>
                    <a:p>
                      <a:pPr algn="r"/>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extLst>
                  <a:ext uri="{0D108BD9-81ED-4DB2-BD59-A6C34878D82A}">
                    <a16:rowId xmlns="" xmlns:a16="http://schemas.microsoft.com/office/drawing/2014/main" val="1677434239"/>
                  </a:ext>
                </a:extLst>
              </a:tr>
            </a:tbl>
          </a:graphicData>
        </a:graphic>
      </p:graphicFrame>
      <p:sp>
        <p:nvSpPr>
          <p:cNvPr id="12" name="正方形/長方形 11"/>
          <p:cNvSpPr/>
          <p:nvPr/>
        </p:nvSpPr>
        <p:spPr>
          <a:xfrm>
            <a:off x="488504" y="2852936"/>
            <a:ext cx="8928992" cy="36724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rgbClr val="FF0000"/>
                </a:solidFill>
                <a:latin typeface="+mn-ea"/>
              </a:rPr>
              <a:t>※</a:t>
            </a:r>
            <a:r>
              <a:rPr lang="ja-JP" altLang="en-US" sz="1400" dirty="0" smtClean="0">
                <a:solidFill>
                  <a:srgbClr val="FF0000"/>
                </a:solidFill>
                <a:latin typeface="+mn-ea"/>
              </a:rPr>
              <a:t>事業期間全体の収支が判別できる図表等を貼り付けてください。</a:t>
            </a:r>
            <a:endParaRPr lang="ja-JP" altLang="en-US" sz="1400" dirty="0">
              <a:solidFill>
                <a:srgbClr val="FF0000"/>
              </a:solidFill>
              <a:latin typeface="+mn-ea"/>
            </a:endParaRPr>
          </a:p>
        </p:txBody>
      </p:sp>
    </p:spTree>
    <p:extLst>
      <p:ext uri="{BB962C8B-B14F-4D97-AF65-F5344CB8AC3E}">
        <p14:creationId xmlns:p14="http://schemas.microsoft.com/office/powerpoint/2010/main" val="2315307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n-ea"/>
                <a:ea typeface="+mn-ea"/>
              </a:rPr>
              <a:t>参考資料</a:t>
            </a:r>
            <a:endParaRPr kumimoji="1" lang="ja-JP" altLang="en-US" dirty="0">
              <a:latin typeface="+mn-ea"/>
              <a:ea typeface="+mn-ea"/>
            </a:endParaRPr>
          </a:p>
        </p:txBody>
      </p:sp>
      <p:sp>
        <p:nvSpPr>
          <p:cNvPr id="3" name="スライド番号プレースホルダー 2">
            <a:extLst>
              <a:ext uri="{FF2B5EF4-FFF2-40B4-BE49-F238E27FC236}">
                <a16:creationId xmlns="" xmlns:a16="http://schemas.microsoft.com/office/drawing/2014/main" id="{3F982651-3AA0-4F74-9E01-09AA8F937281}"/>
              </a:ext>
            </a:extLst>
          </p:cNvPr>
          <p:cNvSpPr>
            <a:spLocks noGrp="1"/>
          </p:cNvSpPr>
          <p:nvPr>
            <p:ph type="sldNum" sz="quarter" idx="12"/>
          </p:nvPr>
        </p:nvSpPr>
        <p:spPr/>
        <p:txBody>
          <a:bodyPr/>
          <a:lstStyle/>
          <a:p>
            <a:pPr>
              <a:defRPr/>
            </a:pPr>
            <a:fld id="{CA8D4A6D-85F2-41B7-A27E-54BD60322951}" type="slidenum">
              <a:rPr lang="ja-JP" altLang="en-US" smtClean="0">
                <a:latin typeface="+mn-ea"/>
                <a:ea typeface="+mn-ea"/>
              </a:rPr>
              <a:pPr>
                <a:defRPr/>
              </a:pPr>
              <a:t>7</a:t>
            </a:fld>
            <a:endParaRPr lang="ja-JP" altLang="en-US" dirty="0">
              <a:latin typeface="+mn-ea"/>
              <a:ea typeface="+mn-ea"/>
            </a:endParaRPr>
          </a:p>
        </p:txBody>
      </p:sp>
      <p:sp>
        <p:nvSpPr>
          <p:cNvPr id="8" name="テキスト ボックス 7">
            <a:extLst>
              <a:ext uri="{FF2B5EF4-FFF2-40B4-BE49-F238E27FC236}">
                <a16:creationId xmlns="" xmlns:a16="http://schemas.microsoft.com/office/drawing/2014/main" id="{1CA1234E-8748-4533-A083-AB8ACB0328E4}"/>
              </a:ext>
            </a:extLst>
          </p:cNvPr>
          <p:cNvSpPr txBox="1"/>
          <p:nvPr/>
        </p:nvSpPr>
        <p:spPr>
          <a:xfrm>
            <a:off x="1564456" y="2602573"/>
            <a:ext cx="6777089" cy="1652855"/>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p>
          <a:p>
            <a:pPr eaLnBrk="1" fontAlgn="auto" hangingPunct="1">
              <a:spcBef>
                <a:spcPts val="0"/>
              </a:spcBef>
              <a:spcAft>
                <a:spcPts val="0"/>
              </a:spcAft>
              <a:defRPr/>
            </a:pPr>
            <a:endParaRPr lang="en-US" altLang="ja-JP" sz="900"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本編に収まりきらない内容について、必要に応じて記載してください。</a:t>
            </a:r>
            <a:endParaRPr lang="en-US" altLang="ja-JP" sz="1400" dirty="0">
              <a:solidFill>
                <a:srgbClr val="FF0000"/>
              </a:solidFill>
              <a:latin typeface="+mn-ea"/>
              <a:ea typeface="+mn-ea"/>
            </a:endParaRPr>
          </a:p>
        </p:txBody>
      </p:sp>
    </p:spTree>
    <p:extLst>
      <p:ext uri="{BB962C8B-B14F-4D97-AF65-F5344CB8AC3E}">
        <p14:creationId xmlns:p14="http://schemas.microsoft.com/office/powerpoint/2010/main" val="49829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3"/>
            </a:gs>
            <a:gs pos="50000">
              <a:schemeClr val="accent3"/>
            </a:gs>
            <a:gs pos="100000">
              <a:schemeClr val="accent3"/>
            </a:gs>
          </a:gsLst>
          <a:lin ang="0" scaled="1"/>
          <a:tileRect/>
        </a:gra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12625</TotalTime>
  <Words>889</Words>
  <Application>Microsoft Office PowerPoint</Application>
  <PresentationFormat>A4 210 x 297 mm</PresentationFormat>
  <Paragraphs>146</Paragraphs>
  <Slides>8</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8</vt:i4>
      </vt:variant>
    </vt:vector>
  </HeadingPairs>
  <TitlesOfParts>
    <vt:vector size="15" baseType="lpstr">
      <vt:lpstr>Meiryo UI</vt:lpstr>
      <vt:lpstr>ＭＳ Ｐゴシック</vt:lpstr>
      <vt:lpstr>メイリオ</vt:lpstr>
      <vt:lpstr>Arial</vt:lpstr>
      <vt:lpstr>Calibri</vt:lpstr>
      <vt:lpstr>Office ​​テーマ</vt:lpstr>
      <vt:lpstr>デザインの設定</vt:lpstr>
      <vt:lpstr>（補助事業の名称）</vt:lpstr>
      <vt:lpstr>１．補助事業の概要</vt:lpstr>
      <vt:lpstr>２．エネルギーシステム構築にあたっての考え方</vt:lpstr>
      <vt:lpstr>PowerPoint プレゼンテーション</vt:lpstr>
      <vt:lpstr>PowerPoint プレゼンテーション</vt:lpstr>
      <vt:lpstr>５．キャッシュフロー</vt:lpstr>
      <vt:lpstr>６．事業期間全体の収支</vt:lpstr>
      <vt:lpstr>参考資料</vt:lpstr>
    </vt:vector>
  </TitlesOfParts>
  <Company>METI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JNPC054</dc:creator>
  <cp:lastModifiedBy>JNPC054</cp:lastModifiedBy>
  <cp:revision>669</cp:revision>
  <cp:lastPrinted>2020-02-28T06:46:29Z</cp:lastPrinted>
  <dcterms:created xsi:type="dcterms:W3CDTF">2013-09-09T14:53:54Z</dcterms:created>
  <dcterms:modified xsi:type="dcterms:W3CDTF">2020-02-29T01:49:01Z</dcterms:modified>
  <cp:contentStatus/>
</cp:coreProperties>
</file>