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96" r:id="rId1"/>
    <p:sldMasterId id="2147484008" r:id="rId2"/>
  </p:sldMasterIdLst>
  <p:notesMasterIdLst>
    <p:notesMasterId r:id="rId10"/>
  </p:notesMasterIdLst>
  <p:handoutMasterIdLst>
    <p:handoutMasterId r:id="rId11"/>
  </p:handoutMasterIdLst>
  <p:sldIdLst>
    <p:sldId id="268" r:id="rId3"/>
    <p:sldId id="694" r:id="rId4"/>
    <p:sldId id="689" r:id="rId5"/>
    <p:sldId id="696" r:id="rId6"/>
    <p:sldId id="698" r:id="rId7"/>
    <p:sldId id="692" r:id="rId8"/>
    <p:sldId id="693" r:id="rId9"/>
  </p:sldIdLst>
  <p:sldSz cx="12188825" cy="6858000"/>
  <p:notesSz cx="6735763" cy="9866313"/>
  <p:defaultTex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4">
          <p15:clr>
            <a:srgbClr val="A4A3A4"/>
          </p15:clr>
        </p15:guide>
        <p15:guide id="3" orient="horz" pos="3792">
          <p15:clr>
            <a:srgbClr val="A4A3A4"/>
          </p15:clr>
        </p15:guide>
        <p15:guide id="4" pos="959">
          <p15:clr>
            <a:srgbClr val="A4A3A4"/>
          </p15:clr>
        </p15:guide>
        <p15:guide id="5" pos="6719">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D92815"/>
    <a:srgbClr val="0000CC"/>
    <a:srgbClr val="FF99FF"/>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1" autoAdjust="0"/>
    <p:restoredTop sz="94660"/>
  </p:normalViewPr>
  <p:slideViewPr>
    <p:cSldViewPr>
      <p:cViewPr varScale="1">
        <p:scale>
          <a:sx n="107" d="100"/>
          <a:sy n="107" d="100"/>
        </p:scale>
        <p:origin x="84" y="116"/>
      </p:cViewPr>
      <p:guideLst>
        <p:guide orient="horz" pos="2160"/>
        <p:guide orient="horz" pos="384"/>
        <p:guide orient="horz" pos="3792"/>
        <p:guide pos="959"/>
        <p:guide pos="6719"/>
      </p:guideLst>
    </p:cSldViewPr>
  </p:slideViewPr>
  <p:notesTextViewPr>
    <p:cViewPr>
      <p:scale>
        <a:sx n="100" d="100"/>
        <a:sy n="100" d="100"/>
      </p:scale>
      <p:origin x="0" y="0"/>
    </p:cViewPr>
  </p:notesTextViewPr>
  <p:notesViewPr>
    <p:cSldViewPr showGuides="1">
      <p:cViewPr varScale="1">
        <p:scale>
          <a:sx n="88" d="100"/>
          <a:sy n="88" d="100"/>
        </p:scale>
        <p:origin x="3798" y="10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pPr rtl="0"/>
            <a:fld id="{C1C9A75E-A785-47CC-A34C-A5CD5413B9AE}" type="datetime1">
              <a:rPr lang="ja-JP" altLang="en-US" smtClean="0">
                <a:latin typeface="Meiryo UI" panose="020B0604030504040204" pitchFamily="34" charset="-128"/>
                <a:ea typeface="Meiryo UI" panose="020B0604030504040204" pitchFamily="34" charset="-128"/>
              </a:rPr>
              <a:t>2023/8/23</a:t>
            </a:fld>
            <a:endParaRPr lang="ja-JP" altLang="en-US">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pPr rtl="0"/>
            <a:endParaRPr lang="ja-JP" altLang="en-US">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pPr rtl="0"/>
            <a:fld id="{14886E15-F82A-4596-A46C-375C6D3981E1}" type="slidenum">
              <a:rPr lang="en-US" altLang="ja-JP" smtClean="0">
                <a:latin typeface="Meiryo UI" panose="020B0604030504040204" pitchFamily="34" charset="-128"/>
                <a:ea typeface="Meiryo UI" panose="020B0604030504040204" pitchFamily="34" charset="-128"/>
              </a:rPr>
              <a:t>‹#›</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86830810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atin typeface="Meiryo UI" panose="020B0604030504040204" pitchFamily="34" charset="-128"/>
                <a:ea typeface="Meiryo UI" panose="020B0604030504040204" pitchFamily="34" charset="-128"/>
              </a:defRPr>
            </a:lvl1pPr>
          </a:lstStyle>
          <a:p>
            <a:fld id="{09F210CF-D5A1-4C57-8195-527732531885}" type="datetime1">
              <a:rPr lang="ja-JP" altLang="en-US" noProof="0" smtClean="0"/>
              <a:t>2023/8/23</a:t>
            </a:fld>
            <a:endParaRPr lang="ja-JP" altLang="en-US" noProof="0"/>
          </a:p>
        </p:txBody>
      </p:sp>
      <p:sp>
        <p:nvSpPr>
          <p:cNvPr id="4" name="スライド イメージ プレースホルダー 3"/>
          <p:cNvSpPr>
            <a:spLocks noGrp="1" noRot="1" noChangeAspect="1"/>
          </p:cNvSpPr>
          <p:nvPr>
            <p:ph type="sldImg" idx="2"/>
          </p:nvPr>
        </p:nvSpPr>
        <p:spPr>
          <a:xfrm>
            <a:off x="80963" y="739775"/>
            <a:ext cx="6573837" cy="3700463"/>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atin typeface="Meiryo UI" panose="020B0604030504040204" pitchFamily="34" charset="-128"/>
                <a:ea typeface="Meiryo UI" panose="020B0604030504040204" pitchFamily="34" charset="-128"/>
              </a:defRPr>
            </a:lvl1pPr>
          </a:lstStyle>
          <a:p>
            <a:fld id="{BF105DB2-FD3E-441D-8B7E-7AE83ECE27B3}" type="slidenum">
              <a:rPr lang="en-US" altLang="ja-JP" noProof="0" smtClean="0"/>
              <a:pPr/>
              <a:t>‹#›</a:t>
            </a:fld>
            <a:endParaRPr lang="ja-JP" altLang="en-US" noProof="0"/>
          </a:p>
        </p:txBody>
      </p:sp>
    </p:spTree>
    <p:extLst>
      <p:ext uri="{BB962C8B-B14F-4D97-AF65-F5344CB8AC3E}">
        <p14:creationId xmlns:p14="http://schemas.microsoft.com/office/powerpoint/2010/main" val="28947205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1pPr>
    <a:lvl2pPr marL="4572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2pPr>
    <a:lvl3pPr marL="9144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3pPr>
    <a:lvl4pPr marL="13716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4pPr>
    <a:lvl5pPr marL="1828800" algn="l" defTabSz="914400" rtl="0" eaLnBrk="1" latinLnBrk="0" hangingPunct="1">
      <a:defRPr sz="1200" kern="1200">
        <a:solidFill>
          <a:schemeClr val="tx1"/>
        </a:solidFill>
        <a:latin typeface="Meiryo UI" panose="020B0604030504040204" pitchFamily="34" charset="-128"/>
        <a:ea typeface="Meiryo UI" panose="020B060403050404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4085276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237351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965007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677395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355649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1540235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512761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6994" y="758952"/>
            <a:ext cx="10055781" cy="3566160"/>
          </a:xfrm>
        </p:spPr>
        <p:txBody>
          <a:bodyPr anchor="b">
            <a:normAutofit/>
          </a:bodyPr>
          <a:lstStyle>
            <a:lvl1pPr algn="l">
              <a:lnSpc>
                <a:spcPct val="85000"/>
              </a:lnSpc>
              <a:defRPr sz="7998"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99764" y="4455621"/>
            <a:ext cx="10055781" cy="1143000"/>
          </a:xfrm>
        </p:spPr>
        <p:txBody>
          <a:bodyPr lIns="91440" rIns="91440">
            <a:normAutofit/>
          </a:bodyPr>
          <a:lstStyle>
            <a:lvl1pPr marL="0" indent="0" algn="l">
              <a:buNone/>
              <a:defRPr sz="2399" cap="all" spc="200" baseline="0">
                <a:solidFill>
                  <a:schemeClr val="tx2"/>
                </a:solidFill>
                <a:latin typeface="+mj-lt"/>
              </a:defRPr>
            </a:lvl1pPr>
            <a:lvl2pPr marL="457063" indent="0" algn="ctr">
              <a:buNone/>
              <a:defRPr sz="2399"/>
            </a:lvl2pPr>
            <a:lvl3pPr marL="914126" indent="0" algn="ctr">
              <a:buNone/>
              <a:defRPr sz="2399"/>
            </a:lvl3pPr>
            <a:lvl4pPr marL="1371189" indent="0" algn="ctr">
              <a:buNone/>
              <a:defRPr sz="1999"/>
            </a:lvl4pPr>
            <a:lvl5pPr marL="1828251" indent="0" algn="ctr">
              <a:buNone/>
              <a:defRPr sz="1999"/>
            </a:lvl5pPr>
            <a:lvl6pPr marL="2285314" indent="0" algn="ctr">
              <a:buNone/>
              <a:defRPr sz="1999"/>
            </a:lvl6pPr>
            <a:lvl7pPr marL="2742377" indent="0" algn="ctr">
              <a:buNone/>
              <a:defRPr sz="1999"/>
            </a:lvl7pPr>
            <a:lvl8pPr marL="3199440" indent="0" algn="ctr">
              <a:buNone/>
              <a:defRPr sz="1999"/>
            </a:lvl8pPr>
            <a:lvl9pPr marL="3656503" indent="0" algn="ctr">
              <a:buNone/>
              <a:defRPr sz="1999"/>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86E8E7-AA01-4ED7-B4AF-64518D92D670}" type="datetime1">
              <a:rPr lang="en-US" altLang="ja-JP" smtClean="0"/>
              <a:t>8/23/2023</a:t>
            </a:fld>
            <a:endParaRPr lang="en-US"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endParaRPr lang="ja-JP" altLang="en-US" noProof="0"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46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1B59CDD-CE76-4EBD-8682-85CDE948B077}" type="datetime1">
              <a:rPr lang="en-US" altLang="ja-JP" noProof="0" smtClean="0"/>
              <a:t>8/23/2023</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7605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2628" y="412302"/>
            <a:ext cx="2628215"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7982" y="412302"/>
            <a:ext cx="7732286"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8A50D3-D0CD-43A1-BECE-4900AED62EE5}" type="datetime1">
              <a:rPr lang="en-US" altLang="ja-JP" noProof="0" smtClean="0"/>
              <a:t>8/23/2023</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21508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lvl1pPr algn="l">
              <a:defRPr sz="3200">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1BFB1658-6D59-4DAA-865E-9C9130A88D18}" type="datetime1">
              <a:rPr lang="en-US" altLang="ja-JP" noProof="0" smtClean="0"/>
              <a:t>8/23/2023</a:t>
            </a:fld>
            <a:endParaRPr lang="ja-JP" altLang="en-US" noProof="0" dirty="0"/>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506475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正方形/長方形 3"/>
          <p:cNvSpPr/>
          <p:nvPr userDrawn="1"/>
        </p:nvSpPr>
        <p:spPr>
          <a:xfrm>
            <a:off x="0" y="518536"/>
            <a:ext cx="12170370" cy="8764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dirty="0"/>
          </a:p>
        </p:txBody>
      </p:sp>
      <p:sp>
        <p:nvSpPr>
          <p:cNvPr id="2" name="タイトル 1"/>
          <p:cNvSpPr>
            <a:spLocks noGrp="1"/>
          </p:cNvSpPr>
          <p:nvPr>
            <p:ph type="title"/>
          </p:nvPr>
        </p:nvSpPr>
        <p:spPr>
          <a:xfrm>
            <a:off x="158068" y="39688"/>
            <a:ext cx="10969943"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10923911" y="6597352"/>
            <a:ext cx="1284051"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3539222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0825"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0825"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57DB8E1-F8C9-49B8-AEDA-844B1FAB47CC}" type="datetime1">
              <a:rPr kumimoji="1" lang="en-US" altLang="ja-JP" smtClean="0"/>
              <a:t>8/23/2023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67508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AB58D90-21E3-4C6C-816D-D1E665E1C430}" type="datetime1">
              <a:rPr kumimoji="1" lang="en-US" altLang="ja-JP" smtClean="0"/>
              <a:t>8/23/2023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482639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2425"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24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81B13CB-2129-450C-AE1D-169D781BA704}" type="datetime1">
              <a:rPr kumimoji="1" lang="en-US" altLang="ja-JP" smtClean="0"/>
              <a:t>8/23/2023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2648661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0013"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0613" y="1825625"/>
            <a:ext cx="5180012"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A5B5B29F-C70F-49E6-B520-B7C63078F28B}" type="datetime1">
              <a:rPr kumimoji="1" lang="en-US" altLang="ja-JP" smtClean="0"/>
              <a:t>8/23/2023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370721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24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62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62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0613" y="1681163"/>
            <a:ext cx="5181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0613" y="2505075"/>
            <a:ext cx="518160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8A9425D-4C4F-482A-AD91-2D2C748D4281}" type="datetime1">
              <a:rPr kumimoji="1" lang="en-US" altLang="ja-JP" smtClean="0"/>
              <a:t>8/23/2023</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9" name="スライド番号プレースホルダー 8"/>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673796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BD932EB-C784-4A06-BBCE-D6A7A2382F9F}" type="datetime1">
              <a:rPr kumimoji="1" lang="en-US" altLang="ja-JP" smtClean="0"/>
              <a:t>8/23/2023</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5" name="スライド番号プレースホルダー 4"/>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7916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765293-9C03-4DE1-B13D-AFB2450F79EC}" type="datetime1">
              <a:rPr lang="en-US" altLang="ja-JP" noProof="0" smtClean="0"/>
              <a:t>8/23/2023</a:t>
            </a:fld>
            <a:endParaRPr lang="ja-JP" altLang="en-US" noProof="0" dirty="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
        <p:nvSpPr>
          <p:cNvPr id="7" name="正方形/長方形 6">
            <a:extLst>
              <a:ext uri="{FF2B5EF4-FFF2-40B4-BE49-F238E27FC236}">
                <a16:creationId xmlns:a16="http://schemas.microsoft.com/office/drawing/2014/main" id="{E8715E02-26D8-434A-A398-8EE5F8CC4264}"/>
              </a:ext>
            </a:extLst>
          </p:cNvPr>
          <p:cNvSpPr/>
          <p:nvPr userDrawn="1"/>
        </p:nvSpPr>
        <p:spPr>
          <a:xfrm>
            <a:off x="0" y="518536"/>
            <a:ext cx="12170370" cy="87646"/>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sz="1800" dirty="0"/>
          </a:p>
        </p:txBody>
      </p:sp>
    </p:spTree>
    <p:extLst>
      <p:ext uri="{BB962C8B-B14F-4D97-AF65-F5344CB8AC3E}">
        <p14:creationId xmlns:p14="http://schemas.microsoft.com/office/powerpoint/2010/main" val="244620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0042BF9-6970-4293-A0C3-1DCD436126C1}" type="datetime1">
              <a:rPr kumimoji="1" lang="en-US" altLang="ja-JP" smtClean="0"/>
              <a:t>8/23/2023</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4" name="スライド番号プレースホルダー 3"/>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246838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1600" y="987425"/>
            <a:ext cx="61706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47B928-302A-462E-B7FD-034AD27C520A}" type="datetime1">
              <a:rPr kumimoji="1" lang="en-US" altLang="ja-JP" smtClean="0"/>
              <a:t>8/23/2023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3668126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0650"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1600" y="987425"/>
            <a:ext cx="61706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065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3D5E90-F436-43E4-A8BA-8C0ADA0C1A9B}" type="datetime1">
              <a:rPr kumimoji="1" lang="en-US" altLang="ja-JP" smtClean="0"/>
              <a:t>8/23/2023</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7" name="スライド番号プレースホルダー 6"/>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1342722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621033-55F2-45DA-8425-FCCEE0AC450A}" type="datetime1">
              <a:rPr kumimoji="1" lang="en-US" altLang="ja-JP" smtClean="0"/>
              <a:t>8/23/2023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670962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3313" y="365125"/>
            <a:ext cx="2627312"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2713"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0C337F-54ED-425D-A6F1-40CB63E70BFA}" type="datetime1">
              <a:rPr kumimoji="1" lang="en-US" altLang="ja-JP" smtClean="0"/>
              <a:t>8/23/2023</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12"/>
          </p:nvPr>
        </p:nvSpPr>
        <p:spPr/>
        <p:txBody>
          <a:body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102349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4" y="758952"/>
            <a:ext cx="10055781" cy="3566160"/>
          </a:xfrm>
        </p:spPr>
        <p:txBody>
          <a:bodyPr anchor="b" anchorCtr="0">
            <a:normAutofit/>
          </a:bodyPr>
          <a:lstStyle>
            <a:lvl1pPr>
              <a:lnSpc>
                <a:spcPct val="85000"/>
              </a:lnSpc>
              <a:defRPr sz="7998"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4453128"/>
            <a:ext cx="10055781" cy="1143000"/>
          </a:xfrm>
        </p:spPr>
        <p:txBody>
          <a:bodyPr lIns="91440" rIns="91440" anchor="t" anchorCtr="0">
            <a:normAutofit/>
          </a:bodyPr>
          <a:lstStyle>
            <a:lvl1pPr marL="0" indent="0">
              <a:buNone/>
              <a:defRPr sz="2399" cap="all" spc="200" baseline="0">
                <a:solidFill>
                  <a:schemeClr val="tx2"/>
                </a:solidFill>
                <a:latin typeface="+mj-lt"/>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10E8FB-0690-462F-9B6F-AF06C4E2E509}" type="datetime1">
              <a:rPr lang="en-US" altLang="ja-JP" noProof="0" smtClean="0"/>
              <a:t>8/23/2023</a:t>
            </a:fld>
            <a:endParaRPr lang="ja-JP" altLang="en-US" noProof="0"/>
          </a:p>
        </p:txBody>
      </p:sp>
      <p:sp>
        <p:nvSpPr>
          <p:cNvPr id="5" name="Footer Placeholder 4"/>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cxnSp>
        <p:nvCxnSpPr>
          <p:cNvPr id="9" name="Straight Connector 8"/>
          <p:cNvCxnSpPr/>
          <p:nvPr/>
        </p:nvCxnSpPr>
        <p:spPr>
          <a:xfrm>
            <a:off x="1207344" y="4343400"/>
            <a:ext cx="987294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106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96992" y="1845734"/>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16301" y="1845735"/>
            <a:ext cx="4936474"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50FD76-51EE-4BD7-A45B-564AFD635083}" type="datetime1">
              <a:rPr lang="en-US" altLang="ja-JP" noProof="0" smtClean="0"/>
              <a:t>8/23/2023</a:t>
            </a:fld>
            <a:endParaRPr lang="ja-JP" altLang="en-US" noProof="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182580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6994" y="286604"/>
            <a:ext cx="10055781"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96994"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16301" y="1846052"/>
            <a:ext cx="4936474" cy="736282"/>
          </a:xfrm>
        </p:spPr>
        <p:txBody>
          <a:bodyPr lIns="91440" rIns="91440" anchor="ctr">
            <a:normAutofit/>
          </a:bodyPr>
          <a:lstStyle>
            <a:lvl1pPr marL="0" indent="0">
              <a:buNone/>
              <a:defRPr sz="1999" b="0" cap="all"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16301" y="2582334"/>
            <a:ext cx="4936474"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491E51-6FE0-4F8E-AFE5-A78E907AA4CD}" type="datetime1">
              <a:rPr lang="en-US" altLang="ja-JP" noProof="0" smtClean="0"/>
              <a:t>8/23/2023</a:t>
            </a:fld>
            <a:endParaRPr lang="ja-JP" altLang="en-US" noProof="0" dirty="0"/>
          </a:p>
        </p:txBody>
      </p:sp>
      <p:sp>
        <p:nvSpPr>
          <p:cNvPr id="8" name="Footer Placeholder 7"/>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402786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5C5F3E8-73C0-4570-865E-4C87B9D17ED9}" type="datetime1">
              <a:rPr lang="en-US" altLang="ja-JP" noProof="0" smtClean="0"/>
              <a:t>8/23/2023</a:t>
            </a:fld>
            <a:endParaRPr lang="ja-JP" altLang="en-US" noProof="0" dirty="0"/>
          </a:p>
        </p:txBody>
      </p:sp>
      <p:sp>
        <p:nvSpPr>
          <p:cNvPr id="4" name="Footer Placeholder 3"/>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5" name="Slide Number Placeholder 4"/>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529281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565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C8B938-E873-4E5F-ADAA-AB2F8C8BED50}" type="datetime1">
              <a:rPr lang="en-US" altLang="ja-JP" noProof="0" smtClean="0"/>
              <a:t>8/23/2023</a:t>
            </a:fld>
            <a:endParaRPr lang="ja-JP" altLang="en-US" noProof="0"/>
          </a:p>
        </p:txBody>
      </p:sp>
      <p:sp>
        <p:nvSpPr>
          <p:cNvPr id="8" name="Footer Placeholder 7"/>
          <p:cNvSpPr>
            <a:spLocks noGrp="1"/>
          </p:cNvSpPr>
          <p:nvPr>
            <p:ph type="ftr" sz="quarter" idx="11"/>
          </p:nvPr>
        </p:nvSpPr>
        <p:spPr/>
        <p:txBody>
          <a:bodyPr/>
          <a:lstStyle>
            <a:lvl1pPr>
              <a:defRPr>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9" name="Slide Number Placeholder 8"/>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353370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7" y="0"/>
            <a:ext cx="404973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39019" y="0"/>
            <a:ext cx="639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081" y="594359"/>
            <a:ext cx="3199567" cy="2286000"/>
          </a:xfrm>
        </p:spPr>
        <p:txBody>
          <a:bodyPr anchor="b">
            <a:normAutofit/>
          </a:bodyPr>
          <a:lstStyle>
            <a:lvl1pPr>
              <a:defRPr sz="3599"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799350" y="731520"/>
            <a:ext cx="6490549"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57081" y="2926080"/>
            <a:ext cx="3199567" cy="3379124"/>
          </a:xfrm>
        </p:spPr>
        <p:txBody>
          <a:bodyPr lIns="91440" rIns="91440">
            <a:normAutofit/>
          </a:bodyPr>
          <a:lstStyle>
            <a:lvl1pPr marL="0" indent="0">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465391" y="6459786"/>
            <a:ext cx="2617828" cy="365125"/>
          </a:xfrm>
        </p:spPr>
        <p:txBody>
          <a:bodyPr/>
          <a:lstStyle>
            <a:lvl1pPr algn="l">
              <a:defRPr/>
            </a:lvl1pPr>
          </a:lstStyle>
          <a:p>
            <a:fld id="{6F8E0593-198B-4BD1-A27C-E9F99F55E99F}" type="datetime1">
              <a:rPr lang="en-US" altLang="ja-JP" noProof="0" smtClean="0"/>
              <a:t>8/23/2023</a:t>
            </a:fld>
            <a:endParaRPr lang="ja-JP" altLang="en-US" noProof="0"/>
          </a:p>
        </p:txBody>
      </p:sp>
      <p:sp>
        <p:nvSpPr>
          <p:cNvPr id="6" name="Footer Placeholder 5"/>
          <p:cNvSpPr>
            <a:spLocks noGrp="1"/>
          </p:cNvSpPr>
          <p:nvPr>
            <p:ph type="ftr" sz="quarter" idx="11"/>
          </p:nvPr>
        </p:nvSpPr>
        <p:spPr>
          <a:xfrm>
            <a:off x="4799350" y="6459786"/>
            <a:ext cx="4646990" cy="365125"/>
          </a:xfrm>
        </p:spPr>
        <p:txBody>
          <a:bodyPr/>
          <a:lstStyle>
            <a:lvl1pPr algn="l">
              <a:defRPr>
                <a:solidFill>
                  <a:schemeClr val="tx2"/>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776108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5651"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565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6995" y="5074920"/>
            <a:ext cx="10111011" cy="822960"/>
          </a:xfrm>
        </p:spPr>
        <p:txBody>
          <a:bodyPr lIns="91440" tIns="0" rIns="91440" bIns="0" anchor="b">
            <a:noAutofit/>
          </a:bodyPr>
          <a:lstStyle>
            <a:lvl1pPr>
              <a:defRPr sz="3599" b="0">
                <a:solidFill>
                  <a:srgbClr val="FFFFFF"/>
                </a:solidFill>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5" y="0"/>
            <a:ext cx="12188810" cy="4915076"/>
          </a:xfrm>
          <a:solidFill>
            <a:schemeClr val="bg2">
              <a:lumMod val="90000"/>
            </a:schemeClr>
          </a:solidFill>
        </p:spPr>
        <p:txBody>
          <a:bodyPr lIns="457200" tIns="457200"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ja-JP" altLang="en-US"/>
              <a:t>図を追加</a:t>
            </a:r>
            <a:endParaRPr lang="en-US" dirty="0"/>
          </a:p>
        </p:txBody>
      </p:sp>
      <p:sp>
        <p:nvSpPr>
          <p:cNvPr id="4" name="Text Placeholder 3"/>
          <p:cNvSpPr>
            <a:spLocks noGrp="1"/>
          </p:cNvSpPr>
          <p:nvPr>
            <p:ph type="body" sz="half" idx="2"/>
          </p:nvPr>
        </p:nvSpPr>
        <p:spPr>
          <a:xfrm>
            <a:off x="1096994" y="5907024"/>
            <a:ext cx="1011063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4EE4B36-2F63-495F-9217-79D825ACD092}" type="datetime1">
              <a:rPr lang="en-US" altLang="ja-JP" noProof="0" smtClean="0"/>
              <a:t>8/23/2023</a:t>
            </a:fld>
            <a:endParaRPr lang="ja-JP" altLang="en-US" noProof="0" dirty="0"/>
          </a:p>
        </p:txBody>
      </p:sp>
      <p:sp>
        <p:nvSpPr>
          <p:cNvPr id="6" name="Footer Placeholder 5"/>
          <p:cNvSpPr>
            <a:spLocks noGrp="1"/>
          </p:cNvSpPr>
          <p:nvPr>
            <p:ph type="ftr" sz="quarter" idx="11"/>
          </p:nvPr>
        </p:nvSpPr>
        <p:spPr/>
        <p:txBody>
          <a:body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7" name="Slide Number Placeholder 6"/>
          <p:cNvSpPr>
            <a:spLocks noGrp="1"/>
          </p:cNvSpPr>
          <p:nvPr>
            <p:ph type="sldNum" sz="quarter" idx="12"/>
          </p:nvPr>
        </p:nvSpPr>
        <p:spPr/>
        <p:txBody>
          <a:bodyPr/>
          <a:lstStyle/>
          <a:p>
            <a:fld id="{DF28FB93-0A08-4E7D-8E63-9EFA29F1E093}" type="slidenum">
              <a:rPr lang="en-US" altLang="ja-JP" noProof="0" smtClean="0"/>
              <a:pPr/>
              <a:t>‹#›</a:t>
            </a:fld>
            <a:endParaRPr lang="ja-JP" altLang="en-US" noProof="0"/>
          </a:p>
        </p:txBody>
      </p:sp>
    </p:spTree>
    <p:extLst>
      <p:ext uri="{BB962C8B-B14F-4D97-AF65-F5344CB8AC3E}">
        <p14:creationId xmlns:p14="http://schemas.microsoft.com/office/powerpoint/2010/main" val="205383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1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94" y="286604"/>
            <a:ext cx="10055781"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96994" y="1845734"/>
            <a:ext cx="1005578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96995" y="6459786"/>
            <a:ext cx="2471627" cy="365125"/>
          </a:xfrm>
          <a:prstGeom prst="rect">
            <a:avLst/>
          </a:prstGeom>
        </p:spPr>
        <p:txBody>
          <a:bodyPr vert="horz" lIns="91440" tIns="45720" rIns="91440" bIns="45720" rtlCol="0" anchor="ctr"/>
          <a:lstStyle>
            <a:lvl1pPr algn="l">
              <a:defRPr sz="900">
                <a:solidFill>
                  <a:srgbClr val="FFFFFF"/>
                </a:solidFill>
              </a:defRPr>
            </a:lvl1pPr>
          </a:lstStyle>
          <a:p>
            <a:fld id="{2A516006-BD13-421F-BF6C-89578F38F649}" type="datetime1">
              <a:rPr lang="en-US" altLang="ja-JP" noProof="0" smtClean="0"/>
              <a:t>8/23/2023</a:t>
            </a:fld>
            <a:endParaRPr lang="ja-JP" altLang="en-US" noProof="0"/>
          </a:p>
        </p:txBody>
      </p:sp>
      <p:sp>
        <p:nvSpPr>
          <p:cNvPr id="5" name="Footer Placeholder 4"/>
          <p:cNvSpPr>
            <a:spLocks noGrp="1"/>
          </p:cNvSpPr>
          <p:nvPr>
            <p:ph type="ftr" sz="quarter" idx="3"/>
          </p:nvPr>
        </p:nvSpPr>
        <p:spPr>
          <a:xfrm>
            <a:off x="3685225" y="6459786"/>
            <a:ext cx="4821548"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ja-JP" altLang="en-US" noProof="0"/>
              <a:t>令和</a:t>
            </a:r>
            <a:r>
              <a:rPr lang="en-US" altLang="ja-JP" noProof="0"/>
              <a:t>2</a:t>
            </a:r>
            <a:r>
              <a:rPr lang="ja-JP" altLang="en-US" noProof="0"/>
              <a:t>年度二酸化炭素排出抑制対策事業費等補助金　配送拠点等エネルギーステーション化による地域貢献型脱炭素物流等構築支援事業</a:t>
            </a:r>
          </a:p>
        </p:txBody>
      </p:sp>
      <p:sp>
        <p:nvSpPr>
          <p:cNvPr id="6" name="Slide Number Placeholder 5"/>
          <p:cNvSpPr>
            <a:spLocks noGrp="1"/>
          </p:cNvSpPr>
          <p:nvPr>
            <p:ph type="sldNum" sz="quarter" idx="4"/>
          </p:nvPr>
        </p:nvSpPr>
        <p:spPr>
          <a:xfrm>
            <a:off x="9897880" y="6459786"/>
            <a:ext cx="1311683" cy="365125"/>
          </a:xfrm>
          <a:prstGeom prst="rect">
            <a:avLst/>
          </a:prstGeom>
        </p:spPr>
        <p:txBody>
          <a:bodyPr vert="horz" lIns="91440" tIns="45720" rIns="91440" bIns="45720" rtlCol="0" anchor="ctr"/>
          <a:lstStyle>
            <a:lvl1pPr algn="r">
              <a:defRPr sz="1050">
                <a:solidFill>
                  <a:srgbClr val="FFFFFF"/>
                </a:solidFill>
              </a:defRPr>
            </a:lvl1pPr>
          </a:lstStyle>
          <a:p>
            <a:fld id="{DF28FB93-0A08-4E7D-8E63-9EFA29F1E093}" type="slidenum">
              <a:rPr lang="en-US" altLang="ja-JP" noProof="0" smtClean="0"/>
              <a:pPr/>
              <a:t>‹#›</a:t>
            </a:fld>
            <a:endParaRPr lang="ja-JP" altLang="en-US" noProof="0"/>
          </a:p>
        </p:txBody>
      </p:sp>
      <p:cxnSp>
        <p:nvCxnSpPr>
          <p:cNvPr id="10" name="Straight Connector 9"/>
          <p:cNvCxnSpPr/>
          <p:nvPr/>
        </p:nvCxnSpPr>
        <p:spPr>
          <a:xfrm>
            <a:off x="1193221" y="1737845"/>
            <a:ext cx="9964364"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432993"/>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 id="2147483914" r:id="rId12"/>
    <p:sldLayoutId id="214748402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p:titleStyle>
    <p:body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126" rtl="0" eaLnBrk="1" latinLnBrk="0" hangingPunct="1">
        <a:defRPr kumimoji="1" sz="1799" kern="1200">
          <a:solidFill>
            <a:schemeClr val="tx1"/>
          </a:solidFill>
          <a:latin typeface="+mn-lt"/>
          <a:ea typeface="+mn-ea"/>
          <a:cs typeface="+mn-cs"/>
        </a:defRPr>
      </a:lvl1pPr>
      <a:lvl2pPr marL="457063" algn="l" defTabSz="914126" rtl="0" eaLnBrk="1" latinLnBrk="0" hangingPunct="1">
        <a:defRPr kumimoji="1" sz="1799" kern="1200">
          <a:solidFill>
            <a:schemeClr val="tx1"/>
          </a:solidFill>
          <a:latin typeface="+mn-lt"/>
          <a:ea typeface="+mn-ea"/>
          <a:cs typeface="+mn-cs"/>
        </a:defRPr>
      </a:lvl2pPr>
      <a:lvl3pPr marL="914126" algn="l" defTabSz="914126" rtl="0" eaLnBrk="1" latinLnBrk="0" hangingPunct="1">
        <a:defRPr kumimoji="1" sz="1799" kern="1200">
          <a:solidFill>
            <a:schemeClr val="tx1"/>
          </a:solidFill>
          <a:latin typeface="+mn-lt"/>
          <a:ea typeface="+mn-ea"/>
          <a:cs typeface="+mn-cs"/>
        </a:defRPr>
      </a:lvl3pPr>
      <a:lvl4pPr marL="1371189" algn="l" defTabSz="914126" rtl="0" eaLnBrk="1" latinLnBrk="0" hangingPunct="1">
        <a:defRPr kumimoji="1" sz="1799" kern="1200">
          <a:solidFill>
            <a:schemeClr val="tx1"/>
          </a:solidFill>
          <a:latin typeface="+mn-lt"/>
          <a:ea typeface="+mn-ea"/>
          <a:cs typeface="+mn-cs"/>
        </a:defRPr>
      </a:lvl4pPr>
      <a:lvl5pPr marL="1828251" algn="l" defTabSz="914126" rtl="0" eaLnBrk="1" latinLnBrk="0" hangingPunct="1">
        <a:defRPr kumimoji="1" sz="1799" kern="1200">
          <a:solidFill>
            <a:schemeClr val="tx1"/>
          </a:solidFill>
          <a:latin typeface="+mn-lt"/>
          <a:ea typeface="+mn-ea"/>
          <a:cs typeface="+mn-cs"/>
        </a:defRPr>
      </a:lvl5pPr>
      <a:lvl6pPr marL="2285314" algn="l" defTabSz="914126" rtl="0" eaLnBrk="1" latinLnBrk="0" hangingPunct="1">
        <a:defRPr kumimoji="1" sz="1799" kern="1200">
          <a:solidFill>
            <a:schemeClr val="tx1"/>
          </a:solidFill>
          <a:latin typeface="+mn-lt"/>
          <a:ea typeface="+mn-ea"/>
          <a:cs typeface="+mn-cs"/>
        </a:defRPr>
      </a:lvl6pPr>
      <a:lvl7pPr marL="2742377" algn="l" defTabSz="914126" rtl="0" eaLnBrk="1" latinLnBrk="0" hangingPunct="1">
        <a:defRPr kumimoji="1" sz="1799" kern="1200">
          <a:solidFill>
            <a:schemeClr val="tx1"/>
          </a:solidFill>
          <a:latin typeface="+mn-lt"/>
          <a:ea typeface="+mn-ea"/>
          <a:cs typeface="+mn-cs"/>
        </a:defRPr>
      </a:lvl7pPr>
      <a:lvl8pPr marL="3199440" algn="l" defTabSz="914126" rtl="0" eaLnBrk="1" latinLnBrk="0" hangingPunct="1">
        <a:defRPr kumimoji="1" sz="1799" kern="1200">
          <a:solidFill>
            <a:schemeClr val="tx1"/>
          </a:solidFill>
          <a:latin typeface="+mn-lt"/>
          <a:ea typeface="+mn-ea"/>
          <a:cs typeface="+mn-cs"/>
        </a:defRPr>
      </a:lvl8pPr>
      <a:lvl9pPr marL="3656503" algn="l" defTabSz="914126" rtl="0" eaLnBrk="1" latinLnBrk="0" hangingPunct="1">
        <a:defRPr kumimoji="1" sz="179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24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24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1613"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6E2601-AC16-43C1-8E43-5D2F5EA86C2D}" type="datetime1">
              <a:rPr kumimoji="1" lang="en-US" altLang="ja-JP" smtClean="0"/>
              <a:t>8/23/2023</a:t>
            </a:fld>
            <a:endParaRPr kumimoji="1" lang="ja-JP" altLang="en-US"/>
          </a:p>
        </p:txBody>
      </p:sp>
      <p:sp>
        <p:nvSpPr>
          <p:cNvPr id="5" name="フッター プレースホルダー 4"/>
          <p:cNvSpPr>
            <a:spLocks noGrp="1"/>
          </p:cNvSpPr>
          <p:nvPr>
            <p:ph type="ftr" sz="quarter" idx="3"/>
          </p:nvPr>
        </p:nvSpPr>
        <p:spPr>
          <a:xfrm>
            <a:off x="4037013"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令和</a:t>
            </a:r>
            <a:r>
              <a:rPr kumimoji="1" lang="en-US" altLang="ja-JP"/>
              <a:t>2</a:t>
            </a:r>
            <a:r>
              <a:rPr kumimoji="1" lang="ja-JP" altLang="en-US"/>
              <a:t>年度二酸化炭素排出抑制対策事業費等補助金　配送拠点等エネルギーステーション化による地域貢献型脱炭素物流等構築支援事業</a:t>
            </a:r>
          </a:p>
        </p:txBody>
      </p:sp>
      <p:sp>
        <p:nvSpPr>
          <p:cNvPr id="6" name="スライド番号プレースホルダー 5"/>
          <p:cNvSpPr>
            <a:spLocks noGrp="1"/>
          </p:cNvSpPr>
          <p:nvPr>
            <p:ph type="sldNum" sz="quarter" idx="4"/>
          </p:nvPr>
        </p:nvSpPr>
        <p:spPr>
          <a:xfrm>
            <a:off x="8609013" y="6356350"/>
            <a:ext cx="274161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755CC-3C6E-4C87-B418-F7F8E1FCAFDF}" type="slidenum">
              <a:rPr kumimoji="1" lang="ja-JP" altLang="en-US" smtClean="0"/>
              <a:t>‹#›</a:t>
            </a:fld>
            <a:endParaRPr kumimoji="1" lang="ja-JP" altLang="en-US"/>
          </a:p>
        </p:txBody>
      </p:sp>
    </p:spTree>
    <p:extLst>
      <p:ext uri="{BB962C8B-B14F-4D97-AF65-F5344CB8AC3E}">
        <p14:creationId xmlns:p14="http://schemas.microsoft.com/office/powerpoint/2010/main" val="2617874269"/>
      </p:ext>
    </p:extLst>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05877" y="3654410"/>
            <a:ext cx="9577066" cy="747462"/>
          </a:xfrm>
        </p:spPr>
        <p:txBody>
          <a:bodyPr rtlCol="0">
            <a:normAutofit/>
          </a:bodyPr>
          <a:lstStyle/>
          <a:p>
            <a:pPr algn="ctr" rtl="0"/>
            <a:r>
              <a:rPr lang="en-US" altLang="ja-JP" sz="3600" dirty="0">
                <a:solidFill>
                  <a:srgbClr val="0000CC"/>
                </a:solidFill>
                <a:latin typeface="Meiryo UI" panose="020B0604030504040204" pitchFamily="50" charset="-128"/>
                <a:ea typeface="Meiryo UI" panose="020B0604030504040204" pitchFamily="50" charset="-128"/>
              </a:rPr>
              <a:t>(</a:t>
            </a:r>
            <a:r>
              <a:rPr lang="ja-JP" altLang="en-US" sz="3600" dirty="0">
                <a:solidFill>
                  <a:srgbClr val="0000CC"/>
                </a:solidFill>
                <a:latin typeface="Meiryo UI" panose="020B0604030504040204" pitchFamily="50" charset="-128"/>
                <a:ea typeface="Meiryo UI" panose="020B0604030504040204" pitchFamily="50" charset="-128"/>
              </a:rPr>
              <a:t>事業名</a:t>
            </a:r>
            <a:r>
              <a:rPr lang="en-US" altLang="ja-JP" sz="3600" dirty="0">
                <a:solidFill>
                  <a:srgbClr val="0000CC"/>
                </a:solidFill>
                <a:latin typeface="Meiryo UI" panose="020B0604030504040204" pitchFamily="50" charset="-128"/>
                <a:ea typeface="Meiryo UI" panose="020B0604030504040204" pitchFamily="50" charset="-128"/>
              </a:rPr>
              <a:t>)</a:t>
            </a:r>
            <a:r>
              <a:rPr lang="ja-JP" altLang="en-US" sz="3600" dirty="0">
                <a:solidFill>
                  <a:schemeClr val="tx1"/>
                </a:solidFill>
                <a:latin typeface="Meiryo UI" panose="020B0604030504040204" pitchFamily="50" charset="-128"/>
                <a:ea typeface="Meiryo UI" panose="020B0604030504040204" pitchFamily="50" charset="-128"/>
              </a:rPr>
              <a:t>の概要</a:t>
            </a:r>
          </a:p>
        </p:txBody>
      </p:sp>
      <p:sp>
        <p:nvSpPr>
          <p:cNvPr id="3" name="コンテンツ プレースホルダー 2"/>
          <p:cNvSpPr>
            <a:spLocks noGrp="1"/>
          </p:cNvSpPr>
          <p:nvPr>
            <p:ph type="subTitle" idx="1"/>
          </p:nvPr>
        </p:nvSpPr>
        <p:spPr>
          <a:xfrm>
            <a:off x="1413892" y="5625099"/>
            <a:ext cx="10476655" cy="747462"/>
          </a:xfrm>
        </p:spPr>
        <p:txBody>
          <a:bodyPr rtlCol="0">
            <a:normAutofit/>
          </a:bodyPr>
          <a:lstStyle/>
          <a:p>
            <a:pPr rtl="0"/>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代表事業者： 　　　　　　　　　　　　</a:t>
            </a:r>
            <a:r>
              <a:rPr lang="en-US" altLang="ja-JP" dirty="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共同事業者：</a:t>
            </a:r>
            <a:r>
              <a:rPr lang="en-US" altLang="ja-JP" dirty="0">
                <a:solidFill>
                  <a:schemeClr val="tx1"/>
                </a:solidFill>
                <a:latin typeface="Meiryo UI" panose="020B0604030504040204" pitchFamily="50" charset="-128"/>
                <a:ea typeface="Meiryo UI" panose="020B0604030504040204" pitchFamily="50" charset="-128"/>
              </a:rPr>
              <a:t> (</a:t>
            </a:r>
            <a:r>
              <a:rPr lang="ja-JP" altLang="en-US" dirty="0">
                <a:solidFill>
                  <a:schemeClr val="tx1"/>
                </a:solidFill>
                <a:latin typeface="Meiryo UI" panose="020B0604030504040204" pitchFamily="50" charset="-128"/>
                <a:ea typeface="Meiryo UI" panose="020B0604030504040204" pitchFamily="50" charset="-128"/>
              </a:rPr>
              <a:t>ない場合は削除</a:t>
            </a:r>
            <a:r>
              <a:rPr lang="en-US" altLang="ja-JP" dirty="0">
                <a:solidFill>
                  <a:schemeClr val="tx1"/>
                </a:solidFill>
                <a:latin typeface="Meiryo UI" panose="020B0604030504040204" pitchFamily="50" charset="-128"/>
                <a:ea typeface="Meiryo UI" panose="020B0604030504040204" pitchFamily="50" charset="-128"/>
              </a:rPr>
              <a:t>)</a:t>
            </a:r>
            <a:endParaRPr lang="ja-JP" altLang="en-US" dirty="0">
              <a:solidFill>
                <a:schemeClr val="tx1"/>
              </a:solidFill>
              <a:latin typeface="Meiryo UI" panose="020B0604030504040204" pitchFamily="50" charset="-128"/>
              <a:ea typeface="Meiryo UI" panose="020B0604030504040204" pitchFamily="50" charset="-128"/>
            </a:endParaRPr>
          </a:p>
        </p:txBody>
      </p:sp>
      <p:sp>
        <p:nvSpPr>
          <p:cNvPr id="6" name="フッター プレースホルダー 5"/>
          <p:cNvSpPr>
            <a:spLocks noGrp="1"/>
          </p:cNvSpPr>
          <p:nvPr>
            <p:ph type="ftr" sz="quarter" idx="11"/>
          </p:nvPr>
        </p:nvSpPr>
        <p:spPr>
          <a:xfrm>
            <a:off x="189755" y="6464649"/>
            <a:ext cx="11809311" cy="340011"/>
          </a:xfrm>
        </p:spPr>
        <p:txBody>
          <a:bodyPr/>
          <a:lstStyle/>
          <a:p>
            <a:r>
              <a:rPr lang="ja-JP" altLang="en-US" sz="1400" noProof="0" dirty="0">
                <a:latin typeface="Meiryo UI" panose="020B0604030504040204" pitchFamily="50" charset="-128"/>
                <a:ea typeface="Meiryo UI" panose="020B0604030504040204" pitchFamily="50" charset="-128"/>
              </a:rPr>
              <a:t>二酸化炭素排出抑制対策事業費等補助金　</a:t>
            </a:r>
            <a:r>
              <a:rPr lang="ja-JP" altLang="en-US" sz="1400" noProof="0" dirty="0">
                <a:solidFill>
                  <a:schemeClr val="bg1"/>
                </a:solidFill>
                <a:latin typeface="Meiryo UI" panose="020B0604030504040204" pitchFamily="50" charset="-128"/>
                <a:ea typeface="Meiryo UI" panose="020B0604030504040204" pitchFamily="50" charset="-128"/>
              </a:rPr>
              <a:t>平時の脱炭素化と災害時の安心を実現するフェーズフリーの省</a:t>
            </a:r>
            <a:r>
              <a:rPr lang="en-US" altLang="ja-JP" sz="1400" noProof="0" dirty="0">
                <a:solidFill>
                  <a:schemeClr val="bg1"/>
                </a:solidFill>
                <a:latin typeface="Meiryo UI" panose="020B0604030504040204" pitchFamily="50" charset="-128"/>
                <a:ea typeface="Meiryo UI" panose="020B0604030504040204" pitchFamily="50" charset="-128"/>
              </a:rPr>
              <a:t>co2</a:t>
            </a:r>
            <a:r>
              <a:rPr lang="ja-JP" altLang="en-US" sz="1400" noProof="0" dirty="0">
                <a:solidFill>
                  <a:schemeClr val="bg1"/>
                </a:solidFill>
                <a:latin typeface="Meiryo UI" panose="020B0604030504040204" pitchFamily="50" charset="-128"/>
                <a:ea typeface="Meiryo UI" panose="020B0604030504040204" pitchFamily="50" charset="-128"/>
              </a:rPr>
              <a:t>独立型施設支援</a:t>
            </a:r>
            <a:r>
              <a:rPr lang="ja-JP" altLang="en-US" sz="1400" noProof="0" dirty="0">
                <a:latin typeface="Meiryo UI" panose="020B0604030504040204" pitchFamily="50" charset="-128"/>
                <a:ea typeface="Meiryo UI" panose="020B0604030504040204" pitchFamily="50" charset="-128"/>
              </a:rPr>
              <a:t>事業</a:t>
            </a:r>
          </a:p>
        </p:txBody>
      </p:sp>
      <p:sp>
        <p:nvSpPr>
          <p:cNvPr id="4" name="テキスト ボックス 3"/>
          <p:cNvSpPr txBox="1"/>
          <p:nvPr/>
        </p:nvSpPr>
        <p:spPr>
          <a:xfrm>
            <a:off x="189755" y="235602"/>
            <a:ext cx="2232248" cy="400110"/>
          </a:xfrm>
          <a:prstGeom prst="rect">
            <a:avLst/>
          </a:prstGeom>
          <a:noFill/>
          <a:ln>
            <a:noFill/>
          </a:ln>
        </p:spPr>
        <p:txBody>
          <a:bodyPr wrap="square" rtlCol="0" anchor="ctr" anchorCtr="1">
            <a:spAutoFit/>
          </a:bodyPr>
          <a:lstStyle/>
          <a:p>
            <a:r>
              <a:rPr kumimoji="1" lang="en-US" altLang="ja-JP" sz="2000" dirty="0">
                <a:latin typeface="Meiryo UI" panose="020B0604030504040204" pitchFamily="50" charset="-128"/>
                <a:ea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rPr>
              <a:t>事業概要書</a:t>
            </a:r>
            <a:r>
              <a:rPr kumimoji="1" lang="en-US" altLang="ja-JP" sz="2000" dirty="0">
                <a:latin typeface="Meiryo UI" panose="020B0604030504040204" pitchFamily="50" charset="-128"/>
                <a:ea typeface="Meiryo UI" panose="020B0604030504040204" pitchFamily="50" charset="-128"/>
              </a:rPr>
              <a:t>】</a:t>
            </a:r>
            <a:endParaRPr kumimoji="1" lang="ja-JP" altLang="en-US" sz="20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1F8C457-A51A-4506-AF11-B0E7A38AA6BC}"/>
              </a:ext>
            </a:extLst>
          </p:cNvPr>
          <p:cNvSpPr txBox="1"/>
          <p:nvPr/>
        </p:nvSpPr>
        <p:spPr>
          <a:xfrm>
            <a:off x="621801" y="1574830"/>
            <a:ext cx="10945218" cy="1959811"/>
          </a:xfrm>
          <a:prstGeom prst="rect">
            <a:avLst/>
          </a:prstGeom>
          <a:solidFill>
            <a:schemeClr val="accent2">
              <a:lumMod val="20000"/>
              <a:lumOff val="80000"/>
            </a:schemeClr>
          </a:solidFill>
          <a:ln w="3175">
            <a:solidFill>
              <a:srgbClr val="FF0000"/>
            </a:solidFill>
            <a:prstDash val="sysDash"/>
          </a:ln>
          <a:effectLst/>
        </p:spPr>
        <p:txBody>
          <a:bodyPr anchor="ctr"/>
          <a:ls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a:lstStyle>
          <a:p>
            <a:pPr eaLnBrk="1" fontAlgn="auto" hangingPunct="1">
              <a:spcBef>
                <a:spcPts val="0"/>
              </a:spcBef>
              <a:spcAft>
                <a:spcPts val="0"/>
              </a:spcAft>
              <a:defRPr/>
            </a:pPr>
            <a:r>
              <a:rPr lang="en-US" altLang="ja-JP" b="1" dirty="0">
                <a:solidFill>
                  <a:srgbClr val="FF0000"/>
                </a:solidFill>
              </a:rPr>
              <a:t>【</a:t>
            </a:r>
            <a:r>
              <a:rPr lang="ja-JP" altLang="en-US" b="1" dirty="0">
                <a:solidFill>
                  <a:srgbClr val="FF0000"/>
                </a:solidFill>
              </a:rPr>
              <a:t>注意事項</a:t>
            </a:r>
            <a:r>
              <a:rPr lang="en-US" altLang="ja-JP" b="1" dirty="0">
                <a:solidFill>
                  <a:srgbClr val="FF0000"/>
                </a:solidFill>
              </a:rPr>
              <a:t>】</a:t>
            </a:r>
            <a:r>
              <a:rPr lang="ja-JP" altLang="en-US" b="1" dirty="0">
                <a:solidFill>
                  <a:srgbClr val="FF0000"/>
                </a:solidFill>
              </a:rPr>
              <a:t>　</a:t>
            </a:r>
            <a:endParaRPr lang="en-US" altLang="ja-JP" b="1" dirty="0">
              <a:solidFill>
                <a:srgbClr val="FF0000"/>
              </a:solidFill>
            </a:endParaRPr>
          </a:p>
          <a:p>
            <a:pPr eaLnBrk="1" fontAlgn="auto" hangingPunct="1">
              <a:spcBef>
                <a:spcPts val="0"/>
              </a:spcBef>
              <a:spcAft>
                <a:spcPts val="0"/>
              </a:spcAft>
              <a:defRPr/>
            </a:pPr>
            <a:r>
              <a:rPr lang="ja-JP" altLang="en-US" dirty="0">
                <a:solidFill>
                  <a:srgbClr val="FF0000"/>
                </a:solidFill>
              </a:rPr>
              <a:t>①本書式の</a:t>
            </a:r>
            <a:r>
              <a:rPr lang="en-US" altLang="ja-JP" dirty="0">
                <a:solidFill>
                  <a:srgbClr val="FF0000"/>
                </a:solidFill>
              </a:rPr>
              <a:t>【</a:t>
            </a:r>
            <a:r>
              <a:rPr lang="ja-JP" altLang="en-US" dirty="0">
                <a:solidFill>
                  <a:srgbClr val="FF0000"/>
                </a:solidFill>
              </a:rPr>
              <a:t>注意事項</a:t>
            </a:r>
            <a:r>
              <a:rPr lang="en-US" altLang="ja-JP" dirty="0">
                <a:solidFill>
                  <a:srgbClr val="FF0000"/>
                </a:solidFill>
              </a:rPr>
              <a:t>】</a:t>
            </a:r>
            <a:r>
              <a:rPr lang="ja-JP" altLang="en-US" dirty="0">
                <a:solidFill>
                  <a:srgbClr val="FF0000"/>
                </a:solidFill>
              </a:rPr>
              <a:t>等、「赤字の部分」、「青字」、「記載例」は削除して使用し、ご提出ください。</a:t>
            </a:r>
            <a:endParaRPr lang="en-US" altLang="ja-JP" dirty="0">
              <a:solidFill>
                <a:srgbClr val="FF0000"/>
              </a:solidFill>
            </a:endParaRPr>
          </a:p>
          <a:p>
            <a:pPr eaLnBrk="1" fontAlgn="auto" hangingPunct="1">
              <a:spcBef>
                <a:spcPts val="0"/>
              </a:spcBef>
              <a:spcAft>
                <a:spcPts val="0"/>
              </a:spcAft>
              <a:defRPr/>
            </a:pPr>
            <a:r>
              <a:rPr lang="ja-JP" altLang="en-US" sz="1800" dirty="0">
                <a:solidFill>
                  <a:srgbClr val="FF0000"/>
                </a:solidFill>
                <a:latin typeface="Meiryo UI" panose="020B0604030504040204" pitchFamily="50" charset="-128"/>
                <a:ea typeface="Meiryo UI" panose="020B0604030504040204" pitchFamily="50" charset="-128"/>
              </a:rPr>
              <a:t>②記載にあたっては、図表（写真、パース、位置図、区域図、配置図、エネルギーフロー、体制図、スキーム図、グラフ、　</a:t>
            </a:r>
            <a:endParaRPr lang="en-US" altLang="ja-JP" sz="18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dirty="0">
                <a:solidFill>
                  <a:srgbClr val="FF0000"/>
                </a:solidFill>
              </a:rPr>
              <a:t>　 </a:t>
            </a:r>
            <a:r>
              <a:rPr lang="ja-JP" altLang="en-US" sz="1800" dirty="0">
                <a:solidFill>
                  <a:srgbClr val="FF0000"/>
                </a:solidFill>
                <a:latin typeface="Meiryo UI" panose="020B0604030504040204" pitchFamily="50" charset="-128"/>
                <a:ea typeface="Meiryo UI" panose="020B0604030504040204" pitchFamily="50" charset="-128"/>
              </a:rPr>
              <a:t>線表等）などを用い、ヴィジュアルに表現すること。</a:t>
            </a:r>
            <a:endParaRPr lang="en-US" altLang="ja-JP" sz="18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dirty="0">
                <a:solidFill>
                  <a:srgbClr val="FF0000"/>
                </a:solidFill>
              </a:rPr>
              <a:t>③</a:t>
            </a:r>
            <a:r>
              <a:rPr lang="ja-JP" altLang="en-US" sz="1800" dirty="0">
                <a:solidFill>
                  <a:srgbClr val="FF0000"/>
                </a:solidFill>
              </a:rPr>
              <a:t>枠線については、適宜変更を行い、行の追加等を行うこと。</a:t>
            </a:r>
            <a:r>
              <a:rPr lang="ja-JP" altLang="en-US" sz="1800" dirty="0">
                <a:solidFill>
                  <a:schemeClr val="tx1"/>
                </a:solidFill>
              </a:rPr>
              <a:t>　</a:t>
            </a:r>
            <a:endParaRPr lang="en-US" altLang="ja-JP" sz="1600" dirty="0">
              <a:solidFill>
                <a:srgbClr val="FF0000"/>
              </a:solidFill>
            </a:endParaRPr>
          </a:p>
        </p:txBody>
      </p:sp>
      <p:sp>
        <p:nvSpPr>
          <p:cNvPr id="8" name="タイトル 1">
            <a:extLst>
              <a:ext uri="{FF2B5EF4-FFF2-40B4-BE49-F238E27FC236}">
                <a16:creationId xmlns:a16="http://schemas.microsoft.com/office/drawing/2014/main" id="{DA5E1FB2-3CE8-487F-8614-197874EAA2F6}"/>
              </a:ext>
            </a:extLst>
          </p:cNvPr>
          <p:cNvSpPr txBox="1">
            <a:spLocks/>
          </p:cNvSpPr>
          <p:nvPr/>
        </p:nvSpPr>
        <p:spPr>
          <a:xfrm>
            <a:off x="477788" y="621841"/>
            <a:ext cx="3528392" cy="479690"/>
          </a:xfrm>
          <a:prstGeom prst="rect">
            <a:avLst/>
          </a:prstGeom>
        </p:spPr>
        <p:txBody>
          <a:bodyPr vert="horz" lIns="91440" tIns="45720" rIns="91440" bIns="45720" rtlCol="0" anchor="b">
            <a:noAutofit/>
          </a:bodyPr>
          <a:lstStyle>
            <a:lvl1pPr algn="l" defTabSz="914126" rtl="0" eaLnBrk="1" latinLnBrk="0" hangingPunct="1">
              <a:lnSpc>
                <a:spcPct val="85000"/>
              </a:lnSpc>
              <a:spcBef>
                <a:spcPct val="0"/>
              </a:spcBef>
              <a:buNone/>
              <a:defRPr kumimoji="1" sz="7998" kern="1200" spc="-50" baseline="0">
                <a:solidFill>
                  <a:schemeClr val="tx1">
                    <a:lumMod val="85000"/>
                    <a:lumOff val="15000"/>
                  </a:schemeClr>
                </a:solidFill>
                <a:latin typeface="+mj-lt"/>
                <a:ea typeface="+mj-ea"/>
                <a:cs typeface="+mj-cs"/>
              </a:defRPr>
            </a:lvl1pPr>
          </a:lstStyle>
          <a:p>
            <a:r>
              <a:rPr lang="ja-JP" altLang="en-US" sz="2200" dirty="0">
                <a:solidFill>
                  <a:schemeClr val="tx1"/>
                </a:solidFill>
                <a:latin typeface="Meiryo UI" panose="020B0604030504040204" pitchFamily="50" charset="-128"/>
                <a:ea typeface="Meiryo UI" panose="020B0604030504040204" pitchFamily="50" charset="-128"/>
              </a:rPr>
              <a:t>省</a:t>
            </a:r>
            <a:r>
              <a:rPr lang="en-US" altLang="ja-JP" sz="2200" dirty="0">
                <a:solidFill>
                  <a:schemeClr val="tx1"/>
                </a:solidFill>
                <a:latin typeface="Meiryo UI" panose="020B0604030504040204" pitchFamily="50" charset="-128"/>
                <a:ea typeface="Meiryo UI" panose="020B0604030504040204" pitchFamily="50" charset="-128"/>
              </a:rPr>
              <a:t>CO2</a:t>
            </a:r>
            <a:r>
              <a:rPr lang="ja-JP" altLang="en-US" sz="2200" dirty="0">
                <a:solidFill>
                  <a:schemeClr val="tx1"/>
                </a:solidFill>
                <a:latin typeface="Meiryo UI" panose="020B0604030504040204" pitchFamily="50" charset="-128"/>
                <a:ea typeface="Meiryo UI" panose="020B0604030504040204" pitchFamily="50" charset="-128"/>
              </a:rPr>
              <a:t>独立型施設支援</a:t>
            </a:r>
            <a:r>
              <a:rPr lang="ja-JP" altLang="en-US" sz="2200" dirty="0">
                <a:latin typeface="Meiryo UI" panose="020B0604030504040204" pitchFamily="50" charset="-128"/>
                <a:ea typeface="Meiryo UI" panose="020B0604030504040204" pitchFamily="50" charset="-128"/>
              </a:rPr>
              <a:t>事業</a:t>
            </a:r>
          </a:p>
        </p:txBody>
      </p:sp>
      <p:sp>
        <p:nvSpPr>
          <p:cNvPr id="9" name="コンテンツ プレースホルダー 2">
            <a:extLst>
              <a:ext uri="{FF2B5EF4-FFF2-40B4-BE49-F238E27FC236}">
                <a16:creationId xmlns:a16="http://schemas.microsoft.com/office/drawing/2014/main" id="{5D3ED9EA-A7BF-4A82-A42E-B7D0581FF7BF}"/>
              </a:ext>
            </a:extLst>
          </p:cNvPr>
          <p:cNvSpPr txBox="1">
            <a:spLocks/>
          </p:cNvSpPr>
          <p:nvPr/>
        </p:nvSpPr>
        <p:spPr>
          <a:xfrm>
            <a:off x="1125860" y="4351635"/>
            <a:ext cx="8280920" cy="340011"/>
          </a:xfrm>
          <a:prstGeom prst="rect">
            <a:avLst/>
          </a:prstGeom>
        </p:spPr>
        <p:txBody>
          <a:bodyPr vert="horz" lIns="91440" tIns="45720" rIns="91440" bIns="45720" rtlCol="0">
            <a:normAutofit/>
          </a:bodyPr>
          <a:lstStyle>
            <a:lvl1pPr marL="0" indent="0"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kumimoji="1" sz="2399" kern="1200" cap="all" spc="200" baseline="0">
                <a:solidFill>
                  <a:schemeClr val="tx2"/>
                </a:solidFill>
                <a:latin typeface="+mj-lt"/>
                <a:ea typeface="+mn-ea"/>
                <a:cs typeface="+mn-cs"/>
              </a:defRPr>
            </a:lvl1pPr>
            <a:lvl2pPr marL="457063" indent="0" algn="ctr" defTabSz="914126" rtl="0" eaLnBrk="1" latinLnBrk="0" hangingPunct="1">
              <a:lnSpc>
                <a:spcPct val="90000"/>
              </a:lnSpc>
              <a:spcBef>
                <a:spcPts val="200"/>
              </a:spcBef>
              <a:spcAft>
                <a:spcPts val="400"/>
              </a:spcAft>
              <a:buClr>
                <a:schemeClr val="accent1"/>
              </a:buClr>
              <a:buFont typeface="Calibri" pitchFamily="34" charset="0"/>
              <a:buNone/>
              <a:defRPr kumimoji="1" sz="2399" kern="1200">
                <a:solidFill>
                  <a:schemeClr val="tx1">
                    <a:lumMod val="75000"/>
                    <a:lumOff val="25000"/>
                  </a:schemeClr>
                </a:solidFill>
                <a:latin typeface="+mn-lt"/>
                <a:ea typeface="+mn-ea"/>
                <a:cs typeface="+mn-cs"/>
              </a:defRPr>
            </a:lvl2pPr>
            <a:lvl3pPr marL="914126" indent="0" algn="ctr" defTabSz="914126" rtl="0" eaLnBrk="1" latinLnBrk="0" hangingPunct="1">
              <a:lnSpc>
                <a:spcPct val="90000"/>
              </a:lnSpc>
              <a:spcBef>
                <a:spcPts val="200"/>
              </a:spcBef>
              <a:spcAft>
                <a:spcPts val="400"/>
              </a:spcAft>
              <a:buClr>
                <a:schemeClr val="accent1"/>
              </a:buClr>
              <a:buFont typeface="Calibri" pitchFamily="34" charset="0"/>
              <a:buNone/>
              <a:defRPr kumimoji="1" sz="2399" kern="1200">
                <a:solidFill>
                  <a:schemeClr val="tx1">
                    <a:lumMod val="75000"/>
                    <a:lumOff val="25000"/>
                  </a:schemeClr>
                </a:solidFill>
                <a:latin typeface="+mn-lt"/>
                <a:ea typeface="+mn-ea"/>
                <a:cs typeface="+mn-cs"/>
              </a:defRPr>
            </a:lvl3pPr>
            <a:lvl4pPr marL="1371189"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4pPr>
            <a:lvl5pPr marL="1828251"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5pPr>
            <a:lvl6pPr marL="2285314"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6pPr>
            <a:lvl7pPr marL="2742377"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7pPr>
            <a:lvl8pPr marL="3199440"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8pPr>
            <a:lvl9pPr marL="3656503" indent="0" algn="ctr" defTabSz="914126" rtl="0" eaLnBrk="1" latinLnBrk="0" hangingPunct="1">
              <a:lnSpc>
                <a:spcPct val="90000"/>
              </a:lnSpc>
              <a:spcBef>
                <a:spcPts val="200"/>
              </a:spcBef>
              <a:spcAft>
                <a:spcPts val="400"/>
              </a:spcAft>
              <a:buClr>
                <a:schemeClr val="accent1"/>
              </a:buClr>
              <a:buFont typeface="Calibri" pitchFamily="34" charset="0"/>
              <a:buNone/>
              <a:defRPr kumimoji="1" sz="1999" kern="1200">
                <a:solidFill>
                  <a:schemeClr val="tx1">
                    <a:lumMod val="75000"/>
                    <a:lumOff val="25000"/>
                  </a:schemeClr>
                </a:solidFill>
                <a:latin typeface="+mn-lt"/>
                <a:ea typeface="+mn-ea"/>
                <a:cs typeface="+mn-cs"/>
              </a:defRPr>
            </a:lvl9pPr>
          </a:lstStyle>
          <a:p>
            <a:r>
              <a:rPr lang="ja-JP" altLang="en-US" sz="1400" dirty="0">
                <a:solidFill>
                  <a:srgbClr val="0000CC"/>
                </a:solidFill>
                <a:latin typeface="Meiryo UI" panose="020B0604030504040204" pitchFamily="50" charset="-128"/>
                <a:ea typeface="Meiryo UI" panose="020B0604030504040204" pitchFamily="50" charset="-128"/>
              </a:rPr>
              <a:t> </a:t>
            </a:r>
            <a:r>
              <a:rPr lang="en-US" altLang="ja-JP" sz="1400" dirty="0">
                <a:solidFill>
                  <a:srgbClr val="0000CC"/>
                </a:solidFill>
                <a:latin typeface="Meiryo UI" panose="020B0604030504040204" pitchFamily="50" charset="-128"/>
                <a:ea typeface="Meiryo UI" panose="020B0604030504040204" pitchFamily="50" charset="-128"/>
              </a:rPr>
              <a:t>(※【</a:t>
            </a:r>
            <a:r>
              <a:rPr lang="ja-JP" altLang="en-US" sz="1400" dirty="0">
                <a:solidFill>
                  <a:srgbClr val="0000CC"/>
                </a:solidFill>
                <a:latin typeface="Meiryo UI" panose="020B0604030504040204" pitchFamily="50" charset="-128"/>
                <a:ea typeface="Meiryo UI" panose="020B0604030504040204" pitchFamily="50" charset="-128"/>
              </a:rPr>
              <a:t>様式第</a:t>
            </a:r>
            <a:r>
              <a:rPr lang="en-US" altLang="ja-JP" sz="1400" dirty="0">
                <a:solidFill>
                  <a:srgbClr val="0000CC"/>
                </a:solidFill>
                <a:latin typeface="Meiryo UI" panose="020B0604030504040204" pitchFamily="50" charset="-128"/>
                <a:ea typeface="Meiryo UI" panose="020B0604030504040204" pitchFamily="50" charset="-128"/>
              </a:rPr>
              <a:t>1】</a:t>
            </a:r>
            <a:r>
              <a:rPr lang="ja-JP" altLang="en-US" sz="1400" dirty="0">
                <a:solidFill>
                  <a:srgbClr val="0000CC"/>
                </a:solidFill>
                <a:latin typeface="Meiryo UI" panose="020B0604030504040204" pitchFamily="50" charset="-128"/>
                <a:ea typeface="Meiryo UI" panose="020B0604030504040204" pitchFamily="50" charset="-128"/>
              </a:rPr>
              <a:t>別紙</a:t>
            </a:r>
            <a:r>
              <a:rPr lang="en-US" altLang="ja-JP" sz="1400" dirty="0">
                <a:solidFill>
                  <a:srgbClr val="0000CC"/>
                </a:solidFill>
                <a:latin typeface="Meiryo UI" panose="020B0604030504040204" pitchFamily="50" charset="-128"/>
                <a:ea typeface="Meiryo UI" panose="020B0604030504040204" pitchFamily="50" charset="-128"/>
              </a:rPr>
              <a:t>1</a:t>
            </a:r>
            <a:r>
              <a:rPr lang="ja-JP" altLang="en-US" sz="1400" dirty="0">
                <a:solidFill>
                  <a:srgbClr val="0000CC"/>
                </a:solidFill>
                <a:latin typeface="Meiryo UI" panose="020B0604030504040204" pitchFamily="50" charset="-128"/>
                <a:ea typeface="Meiryo UI" panose="020B0604030504040204" pitchFamily="50" charset="-128"/>
              </a:rPr>
              <a:t>の</a:t>
            </a:r>
            <a:r>
              <a:rPr lang="en-US" altLang="ja-JP" sz="1400" dirty="0">
                <a:solidFill>
                  <a:srgbClr val="0000CC"/>
                </a:solidFill>
                <a:latin typeface="Meiryo UI" panose="020B0604030504040204" pitchFamily="50" charset="-128"/>
                <a:ea typeface="Meiryo UI" panose="020B0604030504040204" pitchFamily="50" charset="-128"/>
              </a:rPr>
              <a:t>&lt;</a:t>
            </a:r>
            <a:r>
              <a:rPr lang="ja-JP" altLang="en-US" sz="1400" dirty="0">
                <a:solidFill>
                  <a:srgbClr val="0000CC"/>
                </a:solidFill>
                <a:latin typeface="Meiryo UI" panose="020B0604030504040204" pitchFamily="50" charset="-128"/>
                <a:ea typeface="Meiryo UI" panose="020B0604030504040204" pitchFamily="50" charset="-128"/>
              </a:rPr>
              <a:t>事業名</a:t>
            </a:r>
            <a:r>
              <a:rPr lang="en-US" altLang="ja-JP" sz="1400" dirty="0">
                <a:solidFill>
                  <a:srgbClr val="0000CC"/>
                </a:solidFill>
                <a:latin typeface="Meiryo UI" panose="020B0604030504040204" pitchFamily="50" charset="-128"/>
                <a:ea typeface="Meiryo UI" panose="020B0604030504040204" pitchFamily="50" charset="-128"/>
              </a:rPr>
              <a:t>&gt;</a:t>
            </a:r>
            <a:r>
              <a:rPr lang="ja-JP" altLang="en-US" sz="1400" dirty="0">
                <a:solidFill>
                  <a:srgbClr val="0000CC"/>
                </a:solidFill>
                <a:latin typeface="Meiryo UI" panose="020B0604030504040204" pitchFamily="50" charset="-128"/>
                <a:ea typeface="Meiryo UI" panose="020B0604030504040204" pitchFamily="50" charset="-128"/>
              </a:rPr>
              <a:t>と同じ内容を記載</a:t>
            </a:r>
            <a:r>
              <a:rPr lang="en-US" altLang="ja-JP" sz="1400" dirty="0">
                <a:solidFill>
                  <a:srgbClr val="0000CC"/>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957189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9979DDF-0BB4-47FB-991E-A7D2AA349635}"/>
              </a:ext>
            </a:extLst>
          </p:cNvPr>
          <p:cNvSpPr/>
          <p:nvPr/>
        </p:nvSpPr>
        <p:spPr>
          <a:xfrm>
            <a:off x="984901" y="1420219"/>
            <a:ext cx="10438102" cy="1067766"/>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1" y="24337"/>
            <a:ext cx="3142084" cy="500062"/>
          </a:xfrm>
        </p:spPr>
        <p:txBody>
          <a:bodyPr>
            <a:normAutofit/>
          </a:bodyPr>
          <a:lstStyle/>
          <a:p>
            <a:r>
              <a:rPr kumimoji="1" lang="ja-JP" altLang="en-US" sz="2400" dirty="0">
                <a:latin typeface="Meiryo UI" panose="020B0604030504040204" pitchFamily="50" charset="-128"/>
                <a:ea typeface="Meiryo UI" panose="020B0604030504040204" pitchFamily="50" charset="-128"/>
              </a:rPr>
              <a:t>１．補助事業の概要</a:t>
            </a:r>
          </a:p>
        </p:txBody>
      </p:sp>
      <p:sp>
        <p:nvSpPr>
          <p:cNvPr id="16" name="テキスト ボックス 15"/>
          <p:cNvSpPr txBox="1"/>
          <p:nvPr/>
        </p:nvSpPr>
        <p:spPr>
          <a:xfrm>
            <a:off x="137315" y="657249"/>
            <a:ext cx="4939311"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（１）事業概要</a:t>
            </a:r>
          </a:p>
        </p:txBody>
      </p:sp>
      <p:sp>
        <p:nvSpPr>
          <p:cNvPr id="19" name="正方形/長方形 18"/>
          <p:cNvSpPr/>
          <p:nvPr/>
        </p:nvSpPr>
        <p:spPr bwMode="auto">
          <a:xfrm>
            <a:off x="1152998" y="648072"/>
            <a:ext cx="9738723" cy="6093296"/>
          </a:xfrm>
          <a:prstGeom prst="rect">
            <a:avLst/>
          </a:prstGeom>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フッター プレースホルダー 5">
            <a:extLst>
              <a:ext uri="{FF2B5EF4-FFF2-40B4-BE49-F238E27FC236}">
                <a16:creationId xmlns:a16="http://schemas.microsoft.com/office/drawing/2014/main" id="{23DDDC14-6AA3-4ADD-9690-ACB875562BBA}"/>
              </a:ext>
            </a:extLst>
          </p:cNvPr>
          <p:cNvSpPr txBox="1">
            <a:spLocks/>
          </p:cNvSpPr>
          <p:nvPr/>
        </p:nvSpPr>
        <p:spPr>
          <a:xfrm>
            <a:off x="191880" y="6484737"/>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graphicFrame>
        <p:nvGraphicFramePr>
          <p:cNvPr id="6" name="表 6">
            <a:extLst>
              <a:ext uri="{FF2B5EF4-FFF2-40B4-BE49-F238E27FC236}">
                <a16:creationId xmlns:a16="http://schemas.microsoft.com/office/drawing/2014/main" id="{86E13BFD-9E4D-46B7-917E-3DAF9AD5AA3F}"/>
              </a:ext>
            </a:extLst>
          </p:cNvPr>
          <p:cNvGraphicFramePr>
            <a:graphicFrameLocks noGrp="1"/>
          </p:cNvGraphicFramePr>
          <p:nvPr>
            <p:extLst>
              <p:ext uri="{D42A27DB-BD31-4B8C-83A1-F6EECF244321}">
                <p14:modId xmlns:p14="http://schemas.microsoft.com/office/powerpoint/2010/main" val="207953834"/>
              </p:ext>
            </p:extLst>
          </p:nvPr>
        </p:nvGraphicFramePr>
        <p:xfrm>
          <a:off x="359384" y="1142631"/>
          <a:ext cx="11495668" cy="4878656"/>
        </p:xfrm>
        <a:graphic>
          <a:graphicData uri="http://schemas.openxmlformats.org/drawingml/2006/table">
            <a:tbl>
              <a:tblPr firstRow="1" bandRow="1">
                <a:tableStyleId>{3B4B98B0-60AC-42C2-AFA5-B58CD77FA1E5}</a:tableStyleId>
              </a:tblPr>
              <a:tblGrid>
                <a:gridCol w="1292449">
                  <a:extLst>
                    <a:ext uri="{9D8B030D-6E8A-4147-A177-3AD203B41FA5}">
                      <a16:colId xmlns:a16="http://schemas.microsoft.com/office/drawing/2014/main" val="2372637781"/>
                    </a:ext>
                  </a:extLst>
                </a:gridCol>
                <a:gridCol w="4309130">
                  <a:extLst>
                    <a:ext uri="{9D8B030D-6E8A-4147-A177-3AD203B41FA5}">
                      <a16:colId xmlns:a16="http://schemas.microsoft.com/office/drawing/2014/main" val="2836201676"/>
                    </a:ext>
                  </a:extLst>
                </a:gridCol>
                <a:gridCol w="1446993">
                  <a:extLst>
                    <a:ext uri="{9D8B030D-6E8A-4147-A177-3AD203B41FA5}">
                      <a16:colId xmlns:a16="http://schemas.microsoft.com/office/drawing/2014/main" val="1800199851"/>
                    </a:ext>
                  </a:extLst>
                </a:gridCol>
                <a:gridCol w="4447096">
                  <a:extLst>
                    <a:ext uri="{9D8B030D-6E8A-4147-A177-3AD203B41FA5}">
                      <a16:colId xmlns:a16="http://schemas.microsoft.com/office/drawing/2014/main" val="3500688237"/>
                    </a:ext>
                  </a:extLst>
                </a:gridCol>
              </a:tblGrid>
              <a:tr h="900197">
                <a:tc>
                  <a:txBody>
                    <a:bodyPr/>
                    <a:lstStyle/>
                    <a:p>
                      <a:pPr algn="l"/>
                      <a:r>
                        <a:rPr kumimoji="1" lang="ja-JP" altLang="en-US" sz="1600" b="0" dirty="0">
                          <a:latin typeface="Meiryo UI" panose="020B0604030504040204" pitchFamily="50" charset="-128"/>
                          <a:ea typeface="Meiryo UI" panose="020B0604030504040204" pitchFamily="50" charset="-128"/>
                        </a:rPr>
                        <a:t>事業地</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1" lang="ja-JP" altLang="en-US" sz="14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事業期間</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i="0" dirty="0">
                          <a:solidFill>
                            <a:srgbClr val="0000CC"/>
                          </a:solidFill>
                          <a:latin typeface="Meiryo UI" panose="020B0604030504040204" pitchFamily="50" charset="-128"/>
                          <a:ea typeface="Meiryo UI" panose="020B0604030504040204" pitchFamily="50" charset="-128"/>
                        </a:rPr>
                        <a:t> </a:t>
                      </a:r>
                      <a:r>
                        <a:rPr kumimoji="1" lang="en-US" altLang="ja-JP" sz="1600" b="0" i="0" dirty="0">
                          <a:solidFill>
                            <a:srgbClr val="0000CC"/>
                          </a:solidFill>
                          <a:latin typeface="Meiryo UI" panose="020B0604030504040204" pitchFamily="50" charset="-128"/>
                          <a:ea typeface="Meiryo UI" panose="020B0604030504040204" pitchFamily="50" charset="-128"/>
                        </a:rPr>
                        <a:t>(2023</a:t>
                      </a:r>
                      <a:r>
                        <a:rPr kumimoji="1" lang="ja-JP" altLang="en-US" sz="1600" b="0" i="0" dirty="0">
                          <a:solidFill>
                            <a:srgbClr val="0000CC"/>
                          </a:solidFill>
                          <a:latin typeface="Meiryo UI" panose="020B0604030504040204" pitchFamily="50" charset="-128"/>
                          <a:ea typeface="Meiryo UI" panose="020B0604030504040204" pitchFamily="50" charset="-128"/>
                        </a:rPr>
                        <a:t>年〇月～</a:t>
                      </a:r>
                      <a:r>
                        <a:rPr kumimoji="1" lang="en-US" altLang="ja-JP" sz="1600" b="0" i="0" dirty="0">
                          <a:solidFill>
                            <a:srgbClr val="0000CC"/>
                          </a:solidFill>
                          <a:latin typeface="Meiryo UI" panose="020B0604030504040204" pitchFamily="50" charset="-128"/>
                          <a:ea typeface="Meiryo UI" panose="020B0604030504040204" pitchFamily="50" charset="-128"/>
                        </a:rPr>
                        <a:t>2023</a:t>
                      </a:r>
                      <a:r>
                        <a:rPr kumimoji="1" lang="ja-JP" altLang="en-US" sz="1600" b="0" i="0" dirty="0">
                          <a:solidFill>
                            <a:srgbClr val="0000CC"/>
                          </a:solidFill>
                          <a:latin typeface="Meiryo UI" panose="020B0604030504040204" pitchFamily="50" charset="-128"/>
                          <a:ea typeface="Meiryo UI" panose="020B0604030504040204" pitchFamily="50" charset="-128"/>
                        </a:rPr>
                        <a:t>年〇月</a:t>
                      </a:r>
                      <a:r>
                        <a:rPr kumimoji="1" lang="en-US" altLang="ja-JP" sz="1600" b="0" i="0" dirty="0">
                          <a:solidFill>
                            <a:srgbClr val="0000CC"/>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9804735"/>
                  </a:ext>
                </a:extLst>
              </a:tr>
              <a:tr h="2362415">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latin typeface="Meiryo UI" panose="020B0604030504040204" pitchFamily="50" charset="-128"/>
                          <a:ea typeface="Meiryo UI" panose="020B0604030504040204" pitchFamily="50" charset="-128"/>
                        </a:rPr>
                        <a:t>事業内容</a:t>
                      </a:r>
                      <a:endParaRPr kumimoji="1" lang="en-US" altLang="ja-JP" sz="16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solidFill>
                            <a:srgbClr val="0000CC"/>
                          </a:solidFill>
                          <a:latin typeface="Meiryo UI" panose="020B0604030504040204" pitchFamily="50" charset="-128"/>
                          <a:ea typeface="Meiryo UI" panose="020B0604030504040204" pitchFamily="50" charset="-128"/>
                        </a:rPr>
                        <a:t>（事業の目的や背景・特徴など事業の全体像について記載してください。）</a:t>
                      </a:r>
                      <a:endParaRPr kumimoji="1" lang="en-US" altLang="ja-JP" sz="1600" b="0" dirty="0">
                        <a:solidFill>
                          <a:srgbClr val="0000CC"/>
                        </a:solidFill>
                        <a:latin typeface="Meiryo UI" panose="020B0604030504040204" pitchFamily="50" charset="-128"/>
                        <a:ea typeface="Meiryo UI" panose="020B0604030504040204" pitchFamily="50" charset="-128"/>
                      </a:endParaRPr>
                    </a:p>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b="0" dirty="0">
                          <a:solidFill>
                            <a:srgbClr val="0000CC"/>
                          </a:solidFill>
                          <a:latin typeface="Meiryo UI" panose="020B0604030504040204" pitchFamily="50" charset="-128"/>
                          <a:ea typeface="Meiryo UI" panose="020B0604030504040204" pitchFamily="50" charset="-128"/>
                        </a:rPr>
                        <a:t>　　共同事業者がいる場合は、その役割分担等も含めて記載してください。</a:t>
                      </a:r>
                      <a:endParaRPr kumimoji="1" lang="en-US" altLang="ja-JP" sz="1600" b="0" dirty="0">
                        <a:solidFill>
                          <a:srgbClr val="0000CC"/>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71463"/>
                      <a:endParaRPr lang="en-US" altLang="ja-JP" sz="1200" dirty="0">
                        <a:solidFill>
                          <a:srgbClr val="0000C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9373413"/>
                  </a:ext>
                </a:extLst>
              </a:tr>
              <a:tr h="1616044">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dirty="0">
                          <a:latin typeface="Meiryo UI" panose="020B0604030504040204" pitchFamily="50" charset="-128"/>
                          <a:ea typeface="Meiryo UI" panose="020B0604030504040204" pitchFamily="50" charset="-128"/>
                        </a:rPr>
                        <a:t>自治体との連携状況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600" dirty="0">
                          <a:solidFill>
                            <a:srgbClr val="0000CC"/>
                          </a:solidFill>
                          <a:latin typeface="Meiryo UI" panose="020B0604030504040204" pitchFamily="50" charset="-128"/>
                          <a:ea typeface="Meiryo UI" panose="020B0604030504040204" pitchFamily="50" charset="-128"/>
                        </a:rPr>
                        <a:t>（地域での防災計画の位置づけや関係する地方公共団体との協定締結など連携状況について記載してください。）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271463"/>
                      <a:endParaRPr lang="en-US" altLang="ja-JP" sz="1200" dirty="0">
                        <a:solidFill>
                          <a:srgbClr val="0000CC"/>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41797032"/>
                  </a:ext>
                </a:extLst>
              </a:tr>
            </a:tbl>
          </a:graphicData>
        </a:graphic>
      </p:graphicFrame>
    </p:spTree>
    <p:extLst>
      <p:ext uri="{BB962C8B-B14F-4D97-AF65-F5344CB8AC3E}">
        <p14:creationId xmlns:p14="http://schemas.microsoft.com/office/powerpoint/2010/main" val="272050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コンテンツ プレースホルダー 5">
            <a:extLst>
              <a:ext uri="{FF2B5EF4-FFF2-40B4-BE49-F238E27FC236}">
                <a16:creationId xmlns:a16="http://schemas.microsoft.com/office/drawing/2014/main" id="{C155E4C8-5BE9-449A-91EA-A0897FB68039}"/>
              </a:ext>
            </a:extLst>
          </p:cNvPr>
          <p:cNvSpPr txBox="1">
            <a:spLocks/>
          </p:cNvSpPr>
          <p:nvPr/>
        </p:nvSpPr>
        <p:spPr>
          <a:xfrm>
            <a:off x="833720" y="1317903"/>
            <a:ext cx="10743899" cy="4318072"/>
          </a:xfrm>
          <a:prstGeom prst="rect">
            <a:avLst/>
          </a:prstGeom>
          <a:solidFill>
            <a:schemeClr val="bg1"/>
          </a:solid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br>
              <a:rPr lang="en-US" altLang="ja-JP" dirty="0">
                <a:solidFill>
                  <a:srgbClr val="0070C0"/>
                </a:solidFill>
                <a:latin typeface="Meiryo UI" panose="020B0604030504040204" pitchFamily="50" charset="-128"/>
                <a:ea typeface="Meiryo UI" panose="020B0604030504040204" pitchFamily="50" charset="-128"/>
              </a:rPr>
            </a:br>
            <a:endParaRPr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6" name="コンテンツ プレースホルダー 5"/>
          <p:cNvSpPr>
            <a:spLocks noGrp="1"/>
          </p:cNvSpPr>
          <p:nvPr>
            <p:ph idx="1"/>
          </p:nvPr>
        </p:nvSpPr>
        <p:spPr>
          <a:xfrm>
            <a:off x="818984" y="1269341"/>
            <a:ext cx="8947836" cy="4231266"/>
          </a:xfrm>
          <a:solidFill>
            <a:schemeClr val="bg1"/>
          </a:solidFill>
        </p:spPr>
        <p:txBody>
          <a:bodyPr>
            <a:normAutofit/>
          </a:bodyPr>
          <a:lstStyle/>
          <a:p>
            <a:pPr marL="0" indent="0">
              <a:buNone/>
            </a:pPr>
            <a:r>
              <a:rPr lang="ja-JP" altLang="en-US" sz="2200" dirty="0">
                <a:solidFill>
                  <a:srgbClr val="0000CC"/>
                </a:solidFill>
                <a:latin typeface="Meiryo UI" panose="020B0604030504040204" pitchFamily="50" charset="-128"/>
                <a:ea typeface="Meiryo UI" panose="020B0604030504040204" pitchFamily="50" charset="-128"/>
              </a:rPr>
              <a:t>・平常時の可動ハウスの具体的な用途</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None/>
            </a:pPr>
            <a:r>
              <a:rPr lang="ja-JP" altLang="en-US" sz="2200" dirty="0">
                <a:solidFill>
                  <a:srgbClr val="0000CC"/>
                </a:solidFill>
                <a:latin typeface="Meiryo UI" panose="020B0604030504040204" pitchFamily="50" charset="-128"/>
                <a:ea typeface="Meiryo UI" panose="020B0604030504040204" pitchFamily="50" charset="-128"/>
              </a:rPr>
              <a:t>　</a:t>
            </a:r>
            <a:r>
              <a:rPr kumimoji="1" lang="en-US" altLang="ja-JP" sz="2200" dirty="0">
                <a:solidFill>
                  <a:srgbClr val="0000CC"/>
                </a:solidFill>
                <a:latin typeface="Meiryo UI" panose="020B0604030504040204" pitchFamily="50" charset="-128"/>
                <a:ea typeface="Meiryo UI" panose="020B0604030504040204" pitchFamily="50" charset="-128"/>
              </a:rPr>
              <a:t>(</a:t>
            </a:r>
            <a:r>
              <a:rPr kumimoji="1" lang="ja-JP" altLang="en-US" sz="2200" dirty="0">
                <a:solidFill>
                  <a:srgbClr val="0000CC"/>
                </a:solidFill>
                <a:latin typeface="Meiryo UI" panose="020B0604030504040204" pitchFamily="50" charset="-128"/>
                <a:ea typeface="Meiryo UI" panose="020B0604030504040204" pitchFamily="50" charset="-128"/>
              </a:rPr>
              <a:t>用途が可動ハウス毎に異なる場合は、用途毎に記載してください</a:t>
            </a:r>
            <a:r>
              <a:rPr kumimoji="1" lang="en-US" altLang="ja-JP" sz="2200" dirty="0">
                <a:solidFill>
                  <a:srgbClr val="0000CC"/>
                </a:solidFill>
                <a:latin typeface="Meiryo UI" panose="020B0604030504040204" pitchFamily="50" charset="-128"/>
                <a:ea typeface="Meiryo UI" panose="020B0604030504040204" pitchFamily="50" charset="-128"/>
              </a:rPr>
              <a:t>)</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None/>
            </a:pPr>
            <a:r>
              <a:rPr lang="ja-JP" altLang="en-US" sz="2200" noProof="1">
                <a:solidFill>
                  <a:srgbClr val="0000CC"/>
                </a:solidFill>
                <a:latin typeface="Meiryo UI" panose="020B0604030504040204" pitchFamily="50" charset="-128"/>
                <a:ea typeface="Meiryo UI" panose="020B0604030504040204" pitchFamily="50" charset="-128"/>
              </a:rPr>
              <a:t>・可動ハウスの運用方法・運用体制（共同事業者がいる場合はその役割分担）</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None/>
            </a:pPr>
            <a:r>
              <a:rPr lang="ja-JP" altLang="en-US" sz="2200" noProof="1">
                <a:solidFill>
                  <a:srgbClr val="0000CC"/>
                </a:solidFill>
                <a:latin typeface="Meiryo UI" panose="020B0604030504040204" pitchFamily="50" charset="-128"/>
                <a:ea typeface="Meiryo UI" panose="020B0604030504040204" pitchFamily="50" charset="-128"/>
              </a:rPr>
              <a:t>・想定する利用者及び利用者数</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None/>
            </a:pPr>
            <a:r>
              <a:rPr lang="ja-JP" altLang="en-US" sz="2200" noProof="1">
                <a:solidFill>
                  <a:srgbClr val="0000CC"/>
                </a:solidFill>
                <a:latin typeface="Meiryo UI" panose="020B0604030504040204" pitchFamily="50" charset="-128"/>
                <a:ea typeface="Meiryo UI" panose="020B0604030504040204" pitchFamily="50" charset="-128"/>
              </a:rPr>
              <a:t>　等について記載してください。</a:t>
            </a:r>
            <a:br>
              <a:rPr lang="en-US" altLang="ja-JP" sz="2200" noProof="1">
                <a:solidFill>
                  <a:srgbClr val="0000CC"/>
                </a:solidFill>
                <a:latin typeface="Meiryo UI" panose="020B0604030504040204" pitchFamily="50" charset="-128"/>
                <a:ea typeface="Meiryo UI" panose="020B0604030504040204" pitchFamily="50" charset="-128"/>
              </a:rPr>
            </a:b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None/>
            </a:pPr>
            <a:endParaRPr lang="en-US" altLang="ja-JP" sz="2200" dirty="0">
              <a:solidFill>
                <a:srgbClr val="0000CC"/>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0" y="68770"/>
            <a:ext cx="3274777"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２</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平常時の用途</a:t>
            </a: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89756" y="6484122"/>
            <a:ext cx="11809311" cy="174479"/>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8" name="正方形/長方形 7">
            <a:extLst>
              <a:ext uri="{FF2B5EF4-FFF2-40B4-BE49-F238E27FC236}">
                <a16:creationId xmlns:a16="http://schemas.microsoft.com/office/drawing/2014/main" id="{8EBC61E4-EEC6-40A0-8CA8-ACEB95529FD5}"/>
              </a:ext>
            </a:extLst>
          </p:cNvPr>
          <p:cNvSpPr/>
          <p:nvPr/>
        </p:nvSpPr>
        <p:spPr bwMode="auto">
          <a:xfrm>
            <a:off x="1554972" y="516743"/>
            <a:ext cx="9738723" cy="6093296"/>
          </a:xfrm>
          <a:prstGeom prst="rect">
            <a:avLst/>
          </a:prstGeom>
        </p:spPr>
        <p:txBody>
          <a:bodyPr vert="horz" lIns="91440" tIns="45720" rIns="91440" bIns="45720" rtlCol="0" anchor="ctr"/>
          <a:lstStyle/>
          <a:p>
            <a:pPr algn="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2">
            <a:extLst>
              <a:ext uri="{FF2B5EF4-FFF2-40B4-BE49-F238E27FC236}">
                <a16:creationId xmlns:a16="http://schemas.microsoft.com/office/drawing/2014/main" id="{A3D188A3-DE27-45D1-ABAA-FC7E6C1637F1}"/>
              </a:ext>
            </a:extLst>
          </p:cNvPr>
          <p:cNvSpPr txBox="1">
            <a:spLocks/>
          </p:cNvSpPr>
          <p:nvPr/>
        </p:nvSpPr>
        <p:spPr>
          <a:xfrm>
            <a:off x="3374788" y="618237"/>
            <a:ext cx="7460557" cy="699666"/>
          </a:xfrm>
          <a:prstGeom prst="rect">
            <a:avLst/>
          </a:prstGeom>
        </p:spPr>
        <p:txBody>
          <a:bodyPr vert="horz" lIns="91440" tIns="45720" rIns="91440" bIns="45720" rtlCol="0" anchor="b">
            <a:normAutofit/>
          </a:bodyPr>
          <a:lstStyle>
            <a:lvl1pPr algn="l" defTabSz="914126" rtl="0" eaLnBrk="1" latinLnBrk="0" hangingPunct="1">
              <a:lnSpc>
                <a:spcPct val="85000"/>
              </a:lnSpc>
              <a:spcBef>
                <a:spcPct val="0"/>
              </a:spcBef>
              <a:buNone/>
              <a:defRPr kumimoji="1" sz="4799" kern="1200" spc="-50" baseline="0">
                <a:solidFill>
                  <a:schemeClr val="tx1">
                    <a:lumMod val="75000"/>
                    <a:lumOff val="25000"/>
                  </a:schemeClr>
                </a:solidFill>
                <a:latin typeface="+mj-lt"/>
                <a:ea typeface="+mj-ea"/>
                <a:cs typeface="+mj-cs"/>
              </a:defRPr>
            </a:lvl1pPr>
          </a:lstStyle>
          <a:p>
            <a:r>
              <a:rPr lang="ja-JP" altLang="en-US" sz="1600" dirty="0">
                <a:solidFill>
                  <a:schemeClr val="tx1"/>
                </a:solidFill>
                <a:latin typeface="Meiryo UI" panose="020B0604030504040204" pitchFamily="50" charset="-128"/>
                <a:ea typeface="Meiryo UI" panose="020B0604030504040204" pitchFamily="50" charset="-128"/>
              </a:rPr>
              <a:t>　</a:t>
            </a:r>
          </a:p>
        </p:txBody>
      </p:sp>
      <p:sp>
        <p:nvSpPr>
          <p:cNvPr id="11" name="テキスト ボックス 10">
            <a:extLst>
              <a:ext uri="{FF2B5EF4-FFF2-40B4-BE49-F238E27FC236}">
                <a16:creationId xmlns:a16="http://schemas.microsoft.com/office/drawing/2014/main" id="{F9A46DF7-BB48-477C-AF01-C4C62D57F5E4}"/>
              </a:ext>
            </a:extLst>
          </p:cNvPr>
          <p:cNvSpPr txBox="1"/>
          <p:nvPr/>
        </p:nvSpPr>
        <p:spPr>
          <a:xfrm>
            <a:off x="55822" y="692987"/>
            <a:ext cx="10647102"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（１）平常時の用途　</a:t>
            </a:r>
            <a:endParaRPr kumimoji="1" lang="ja-JP" altLang="en-US"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169499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57807" y="1332072"/>
            <a:ext cx="10873209" cy="4184034"/>
          </a:xfrm>
          <a:solidFill>
            <a:schemeClr val="bg1"/>
          </a:solidFill>
        </p:spPr>
        <p:txBody>
          <a:bodyPr>
            <a:normAutofit/>
          </a:bodyPr>
          <a:lstStyle/>
          <a:p>
            <a:pPr marL="0" indent="0">
              <a:buNone/>
            </a:pPr>
            <a:br>
              <a:rPr lang="en-US" altLang="ja-JP" noProof="1">
                <a:solidFill>
                  <a:srgbClr val="0070C0"/>
                </a:solidFill>
                <a:latin typeface="Meiryo UI" panose="020B0604030504040204" pitchFamily="50" charset="-128"/>
                <a:ea typeface="Meiryo UI" panose="020B0604030504040204" pitchFamily="50" charset="-128"/>
              </a:rPr>
            </a:b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17748" y="6473365"/>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9" name="コンテンツ プレースホルダー 5">
            <a:extLst>
              <a:ext uri="{FF2B5EF4-FFF2-40B4-BE49-F238E27FC236}">
                <a16:creationId xmlns:a16="http://schemas.microsoft.com/office/drawing/2014/main" id="{421B6B5E-B638-4203-A9C3-2AEB1FD8E9C0}"/>
              </a:ext>
            </a:extLst>
          </p:cNvPr>
          <p:cNvSpPr txBox="1">
            <a:spLocks/>
          </p:cNvSpPr>
          <p:nvPr/>
        </p:nvSpPr>
        <p:spPr>
          <a:xfrm>
            <a:off x="691749" y="1341894"/>
            <a:ext cx="8640960" cy="3750230"/>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・敷地内の配置図</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・設置場所から取り付け道路までの経路</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　等について記載してく</a:t>
            </a:r>
            <a:r>
              <a:rPr lang="ja-JP" altLang="en-US" sz="2200" noProof="1">
                <a:solidFill>
                  <a:srgbClr val="0000CC"/>
                </a:solidFill>
                <a:latin typeface="Meiryo UI" panose="020B0604030504040204" pitchFamily="50" charset="-128"/>
                <a:ea typeface="Meiryo UI" panose="020B0604030504040204" pitchFamily="50" charset="-128"/>
              </a:rPr>
              <a:t>ださい。</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noProof="1">
                <a:solidFill>
                  <a:srgbClr val="0000CC"/>
                </a:solidFill>
                <a:latin typeface="Meiryo UI" panose="020B0604030504040204" pitchFamily="50" charset="-128"/>
                <a:ea typeface="Meiryo UI" panose="020B0604030504040204" pitchFamily="50" charset="-128"/>
              </a:rPr>
              <a:t>（可動ハウスを複数台設置する場合）</a:t>
            </a:r>
            <a:endParaRPr lang="en-US" altLang="ja-JP" sz="2200"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noProof="1">
                <a:solidFill>
                  <a:srgbClr val="0000CC"/>
                </a:solidFill>
                <a:latin typeface="Meiryo UI" panose="020B0604030504040204" pitchFamily="50" charset="-128"/>
                <a:ea typeface="Meiryo UI" panose="020B0604030504040204" pitchFamily="50" charset="-128"/>
              </a:rPr>
              <a:t>　ハウス番号で判別できるように記載してください。</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sz="2200" dirty="0">
              <a:solidFill>
                <a:srgbClr val="0000CC"/>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01107532-0A28-41E6-9533-75BFE3420E85}"/>
              </a:ext>
            </a:extLst>
          </p:cNvPr>
          <p:cNvSpPr txBox="1"/>
          <p:nvPr/>
        </p:nvSpPr>
        <p:spPr>
          <a:xfrm>
            <a:off x="31651" y="678548"/>
            <a:ext cx="4910633"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（２）平常時の可動ハウスの配置図</a:t>
            </a:r>
          </a:p>
        </p:txBody>
      </p:sp>
    </p:spTree>
    <p:extLst>
      <p:ext uri="{BB962C8B-B14F-4D97-AF65-F5344CB8AC3E}">
        <p14:creationId xmlns:p14="http://schemas.microsoft.com/office/powerpoint/2010/main" val="1988614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57807" y="1332072"/>
            <a:ext cx="10873209" cy="4184034"/>
          </a:xfrm>
          <a:solidFill>
            <a:schemeClr val="bg1"/>
          </a:solidFill>
        </p:spPr>
        <p:txBody>
          <a:bodyPr>
            <a:normAutofit/>
          </a:bodyPr>
          <a:lstStyle/>
          <a:p>
            <a:pPr marL="0" indent="0">
              <a:buNone/>
            </a:pPr>
            <a:br>
              <a:rPr lang="en-US" altLang="ja-JP" noProof="1">
                <a:solidFill>
                  <a:srgbClr val="0070C0"/>
                </a:solidFill>
                <a:latin typeface="Meiryo UI" panose="020B0604030504040204" pitchFamily="50" charset="-128"/>
                <a:ea typeface="Meiryo UI" panose="020B0604030504040204" pitchFamily="50" charset="-128"/>
              </a:rPr>
            </a:br>
            <a:endParaRPr lang="en-US" altLang="ja-JP" noProof="1">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lang="en-US" altLang="ja-JP" dirty="0">
              <a:solidFill>
                <a:srgbClr val="0070C0"/>
              </a:solidFill>
              <a:latin typeface="Meiryo UI" panose="020B0604030504040204" pitchFamily="50" charset="-128"/>
              <a:ea typeface="Meiryo UI" panose="020B0604030504040204" pitchFamily="50" charset="-128"/>
            </a:endParaRP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117748" y="6473365"/>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9" name="コンテンツ プレースホルダー 5">
            <a:extLst>
              <a:ext uri="{FF2B5EF4-FFF2-40B4-BE49-F238E27FC236}">
                <a16:creationId xmlns:a16="http://schemas.microsoft.com/office/drawing/2014/main" id="{421B6B5E-B638-4203-A9C3-2AEB1FD8E9C0}"/>
              </a:ext>
            </a:extLst>
          </p:cNvPr>
          <p:cNvSpPr txBox="1">
            <a:spLocks/>
          </p:cNvSpPr>
          <p:nvPr/>
        </p:nvSpPr>
        <p:spPr>
          <a:xfrm>
            <a:off x="765820" y="1484784"/>
            <a:ext cx="8640960" cy="3750230"/>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・外観の完成イメージ図</a:t>
            </a:r>
            <a:endParaRPr lang="en-US" altLang="ja-JP" sz="2200" dirty="0">
              <a:solidFill>
                <a:srgbClr val="FF0000"/>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・設備の配置図（平面図等）</a:t>
            </a:r>
            <a:endParaRPr lang="en-US" altLang="ja-JP" sz="2200" dirty="0">
              <a:solidFill>
                <a:srgbClr val="FF0000"/>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sz="2200" dirty="0">
                <a:solidFill>
                  <a:srgbClr val="0000CC"/>
                </a:solidFill>
                <a:latin typeface="Meiryo UI" panose="020B0604030504040204" pitchFamily="50" charset="-128"/>
                <a:ea typeface="Meiryo UI" panose="020B0604030504040204" pitchFamily="50" charset="-128"/>
              </a:rPr>
              <a:t>　等について記載してく</a:t>
            </a:r>
            <a:r>
              <a:rPr lang="ja-JP" altLang="en-US" sz="2200" noProof="1">
                <a:solidFill>
                  <a:srgbClr val="0000CC"/>
                </a:solidFill>
                <a:latin typeface="Meiryo UI" panose="020B0604030504040204" pitchFamily="50" charset="-128"/>
                <a:ea typeface="Meiryo UI" panose="020B0604030504040204" pitchFamily="50" charset="-128"/>
              </a:rPr>
              <a:t>ださい。</a:t>
            </a: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en-US" altLang="ja-JP" sz="2200"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sz="2200" dirty="0">
              <a:solidFill>
                <a:srgbClr val="0000CC"/>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01107532-0A28-41E6-9533-75BFE3420E85}"/>
              </a:ext>
            </a:extLst>
          </p:cNvPr>
          <p:cNvSpPr txBox="1"/>
          <p:nvPr/>
        </p:nvSpPr>
        <p:spPr>
          <a:xfrm>
            <a:off x="31651" y="678548"/>
            <a:ext cx="4910633"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（３）平常時の可動ハウスのイメージ図</a:t>
            </a:r>
          </a:p>
        </p:txBody>
      </p:sp>
    </p:spTree>
    <p:extLst>
      <p:ext uri="{BB962C8B-B14F-4D97-AF65-F5344CB8AC3E}">
        <p14:creationId xmlns:p14="http://schemas.microsoft.com/office/powerpoint/2010/main" val="1197539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コンテンツ プレースホルダー 5"/>
          <p:cNvSpPr>
            <a:spLocks noGrp="1"/>
          </p:cNvSpPr>
          <p:nvPr>
            <p:ph idx="1"/>
          </p:nvPr>
        </p:nvSpPr>
        <p:spPr>
          <a:xfrm>
            <a:off x="693812" y="1439331"/>
            <a:ext cx="10873208" cy="4305741"/>
          </a:xfrm>
          <a:solidFill>
            <a:schemeClr val="bg1"/>
          </a:solidFill>
        </p:spPr>
        <p:txBody>
          <a:bodyPr>
            <a:normAutofit/>
          </a:bodyPr>
          <a:lstStyle/>
          <a:p>
            <a:pPr marL="0" indent="0">
              <a:buNone/>
            </a:pPr>
            <a:r>
              <a:rPr kumimoji="1" lang="en-US" altLang="ja-JP" dirty="0">
                <a:solidFill>
                  <a:schemeClr val="bg1"/>
                </a:solidFill>
                <a:latin typeface="Meiryo UI" panose="020B0604030504040204" pitchFamily="50" charset="-128"/>
                <a:ea typeface="Meiryo UI" panose="020B0604030504040204" pitchFamily="50" charset="-128"/>
              </a:rPr>
              <a:t>A</a:t>
            </a:r>
          </a:p>
          <a:p>
            <a:pPr marL="0" indent="0">
              <a:buNone/>
            </a:pPr>
            <a:endParaRPr kumimoji="1" lang="ja-JP" altLang="en-US" dirty="0">
              <a:solidFill>
                <a:schemeClr val="accent6">
                  <a:lumMod val="50000"/>
                </a:schemeClr>
              </a:solidFill>
              <a:latin typeface="Meiryo UI" panose="020B0604030504040204" pitchFamily="50" charset="-128"/>
              <a:ea typeface="Meiryo UI" panose="020B0604030504040204" pitchFamily="50" charset="-128"/>
            </a:endParaRPr>
          </a:p>
        </p:txBody>
      </p:sp>
      <p:sp>
        <p:nvSpPr>
          <p:cNvPr id="8" name="フッター プレースホルダー 5">
            <a:extLst>
              <a:ext uri="{FF2B5EF4-FFF2-40B4-BE49-F238E27FC236}">
                <a16:creationId xmlns:a16="http://schemas.microsoft.com/office/drawing/2014/main" id="{2A342903-395D-498D-B526-FC103FA58596}"/>
              </a:ext>
            </a:extLst>
          </p:cNvPr>
          <p:cNvSpPr txBox="1">
            <a:spLocks/>
          </p:cNvSpPr>
          <p:nvPr/>
        </p:nvSpPr>
        <p:spPr>
          <a:xfrm>
            <a:off x="191880" y="6484737"/>
            <a:ext cx="11809311" cy="340011"/>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10" name="コンテンツ プレースホルダー 5">
            <a:extLst>
              <a:ext uri="{FF2B5EF4-FFF2-40B4-BE49-F238E27FC236}">
                <a16:creationId xmlns:a16="http://schemas.microsoft.com/office/drawing/2014/main" id="{C050748A-7EBE-400D-8A5A-13ED0BADB574}"/>
              </a:ext>
            </a:extLst>
          </p:cNvPr>
          <p:cNvSpPr txBox="1">
            <a:spLocks/>
          </p:cNvSpPr>
          <p:nvPr/>
        </p:nvSpPr>
        <p:spPr>
          <a:xfrm>
            <a:off x="621804" y="1112929"/>
            <a:ext cx="10873207" cy="4460774"/>
          </a:xfrm>
          <a:prstGeom prst="rect">
            <a:avLst/>
          </a:prstGeom>
          <a:noFill/>
        </p:spPr>
        <p:txBody>
          <a:bodyPr vert="horz" lIns="0" tIns="45720" rIns="0" bIns="45720" rtlCol="0">
            <a:normAutofit/>
          </a:bodyPr>
          <a:lstStyle>
            <a:lvl1pPr marL="91413" indent="-91413" algn="l" defTabSz="914126"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1999" kern="1200">
                <a:solidFill>
                  <a:schemeClr val="tx1">
                    <a:lumMod val="75000"/>
                    <a:lumOff val="25000"/>
                  </a:schemeClr>
                </a:solidFill>
                <a:latin typeface="+mn-lt"/>
                <a:ea typeface="+mn-ea"/>
                <a:cs typeface="+mn-cs"/>
              </a:defRPr>
            </a:lvl1pPr>
            <a:lvl2pPr marL="38393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799" kern="1200">
                <a:solidFill>
                  <a:schemeClr val="tx1">
                    <a:lumMod val="75000"/>
                    <a:lumOff val="25000"/>
                  </a:schemeClr>
                </a:solidFill>
                <a:latin typeface="+mn-lt"/>
                <a:ea typeface="+mn-ea"/>
                <a:cs typeface="+mn-cs"/>
              </a:defRPr>
            </a:lvl2pPr>
            <a:lvl3pPr marL="56675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583"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408" indent="-182825"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09967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29961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49955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699490" indent="-228531" algn="l" defTabSz="914126"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・非常時の用途</a:t>
            </a:r>
            <a:r>
              <a:rPr lang="en-US" altLang="ja-JP" dirty="0">
                <a:solidFill>
                  <a:srgbClr val="0000CC"/>
                </a:solidFill>
                <a:latin typeface="Meiryo UI" panose="020B0604030504040204" pitchFamily="50" charset="-128"/>
                <a:ea typeface="Meiryo UI" panose="020B0604030504040204" pitchFamily="50" charset="-128"/>
              </a:rPr>
              <a:t>(</a:t>
            </a:r>
            <a:r>
              <a:rPr lang="ja-JP" altLang="en-US" dirty="0">
                <a:solidFill>
                  <a:srgbClr val="0000CC"/>
                </a:solidFill>
                <a:latin typeface="Meiryo UI" panose="020B0604030504040204" pitchFamily="50" charset="-128"/>
                <a:ea typeface="Meiryo UI" panose="020B0604030504040204" pitchFamily="50" charset="-128"/>
              </a:rPr>
              <a:t>避難所、仮設宿泊施設、医療拠点等</a:t>
            </a:r>
            <a:r>
              <a:rPr lang="en-US" altLang="ja-JP" dirty="0">
                <a:solidFill>
                  <a:srgbClr val="0000CC"/>
                </a:solidFill>
                <a:latin typeface="Meiryo UI" panose="020B0604030504040204" pitchFamily="50" charset="-128"/>
                <a:ea typeface="Meiryo UI" panose="020B0604030504040204" pitchFamily="50" charset="-128"/>
              </a:rPr>
              <a:t>)</a:t>
            </a:r>
            <a:r>
              <a:rPr lang="ja-JP" altLang="en-US" dirty="0">
                <a:solidFill>
                  <a:srgbClr val="0000CC"/>
                </a:solidFill>
                <a:latin typeface="Meiryo UI" panose="020B0604030504040204" pitchFamily="50" charset="-128"/>
                <a:ea typeface="Meiryo UI" panose="020B0604030504040204" pitchFamily="50" charset="-128"/>
              </a:rPr>
              <a:t>の想定</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・移動までに実施する内容とそれに要する日数</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・移動に際してどの程度の改造が必要か</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・非常時のエネルギー自給について（非常時に想定している用途で、何日間エネルギー自給が可能か。発電量や非常時の想定使用電力量等を含めて記入すること。）</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　等について記載してください。</a:t>
            </a: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noProof="1">
                <a:solidFill>
                  <a:srgbClr val="0000CC"/>
                </a:solidFill>
                <a:latin typeface="Meiryo UI" panose="020B0604030504040204" pitchFamily="50" charset="-128"/>
                <a:ea typeface="Meiryo UI" panose="020B0604030504040204" pitchFamily="50" charset="-128"/>
              </a:rPr>
              <a:t>　</a:t>
            </a:r>
            <a:r>
              <a:rPr lang="ja-JP" altLang="en-US" u="sng" noProof="1">
                <a:solidFill>
                  <a:srgbClr val="0000CC"/>
                </a:solidFill>
                <a:latin typeface="Meiryo UI" panose="020B0604030504040204" pitchFamily="50" charset="-128"/>
                <a:ea typeface="Meiryo UI" panose="020B0604030504040204" pitchFamily="50" charset="-128"/>
              </a:rPr>
              <a:t>　現時点で想定できる範囲で記載してください。</a:t>
            </a:r>
            <a:br>
              <a:rPr lang="en-US" altLang="ja-JP" noProof="1">
                <a:solidFill>
                  <a:srgbClr val="0000CC"/>
                </a:solidFill>
                <a:latin typeface="Meiryo UI" panose="020B0604030504040204" pitchFamily="50" charset="-128"/>
                <a:ea typeface="Meiryo UI" panose="020B0604030504040204" pitchFamily="50" charset="-128"/>
              </a:rPr>
            </a:br>
            <a:endParaRPr lang="en-US" altLang="ja-JP" noProof="1">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（共同事業者がいる場合）</a:t>
            </a: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r>
              <a:rPr lang="ja-JP" altLang="en-US" dirty="0">
                <a:solidFill>
                  <a:srgbClr val="0000CC"/>
                </a:solidFill>
                <a:latin typeface="Meiryo UI" panose="020B0604030504040204" pitchFamily="50" charset="-128"/>
                <a:ea typeface="Meiryo UI" panose="020B0604030504040204" pitchFamily="50" charset="-128"/>
              </a:rPr>
              <a:t>・非常時における共同事業者の役割がある場合は、その内容について記載してください。</a:t>
            </a:r>
            <a:endParaRPr lang="en-US" altLang="ja-JP" dirty="0">
              <a:solidFill>
                <a:srgbClr val="0000CC"/>
              </a:solidFill>
              <a:latin typeface="Meiryo UI" panose="020B0604030504040204" pitchFamily="50" charset="-128"/>
              <a:ea typeface="Meiryo UI" panose="020B0604030504040204" pitchFamily="50" charset="-128"/>
            </a:endParaRPr>
          </a:p>
          <a:p>
            <a:pPr marL="0" indent="0">
              <a:buFont typeface="Calibri" panose="020F0502020204030204" pitchFamily="34" charset="0"/>
              <a:buNone/>
            </a:pPr>
            <a:endParaRPr lang="ja-JP" altLang="en-US" dirty="0">
              <a:solidFill>
                <a:srgbClr val="0000CC"/>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64170F8C-2F20-4151-B150-C4B3898E7968}"/>
              </a:ext>
            </a:extLst>
          </p:cNvPr>
          <p:cNvSpPr txBox="1"/>
          <p:nvPr/>
        </p:nvSpPr>
        <p:spPr>
          <a:xfrm>
            <a:off x="0" y="66631"/>
            <a:ext cx="9694812"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３</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非常時の用途の想定や対応方法</a:t>
            </a:r>
          </a:p>
        </p:txBody>
      </p:sp>
    </p:spTree>
    <p:extLst>
      <p:ext uri="{BB962C8B-B14F-4D97-AF65-F5344CB8AC3E}">
        <p14:creationId xmlns:p14="http://schemas.microsoft.com/office/powerpoint/2010/main" val="3214072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正方形/長方形 49">
            <a:extLst>
              <a:ext uri="{FF2B5EF4-FFF2-40B4-BE49-F238E27FC236}">
                <a16:creationId xmlns:a16="http://schemas.microsoft.com/office/drawing/2014/main" id="{06B20AEC-C438-47EF-96D1-0AC91648DF34}"/>
              </a:ext>
            </a:extLst>
          </p:cNvPr>
          <p:cNvSpPr/>
          <p:nvPr/>
        </p:nvSpPr>
        <p:spPr bwMode="auto">
          <a:xfrm>
            <a:off x="2371520" y="2650006"/>
            <a:ext cx="1370101" cy="1141591"/>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8" name="正方形/長方形 7">
            <a:extLst>
              <a:ext uri="{FF2B5EF4-FFF2-40B4-BE49-F238E27FC236}">
                <a16:creationId xmlns:a16="http://schemas.microsoft.com/office/drawing/2014/main" id="{1CA8A885-EFA1-4FF3-A259-8731FA721F87}"/>
              </a:ext>
            </a:extLst>
          </p:cNvPr>
          <p:cNvSpPr/>
          <p:nvPr/>
        </p:nvSpPr>
        <p:spPr>
          <a:xfrm>
            <a:off x="686695" y="1446976"/>
            <a:ext cx="10510635" cy="1158250"/>
          </a:xfrm>
          <a:prstGeom prst="rect">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フッター プレースホルダー 5">
            <a:extLst>
              <a:ext uri="{FF2B5EF4-FFF2-40B4-BE49-F238E27FC236}">
                <a16:creationId xmlns:a16="http://schemas.microsoft.com/office/drawing/2014/main" id="{48901881-1F99-479E-A58E-609F7682715F}"/>
              </a:ext>
            </a:extLst>
          </p:cNvPr>
          <p:cNvSpPr txBox="1">
            <a:spLocks/>
          </p:cNvSpPr>
          <p:nvPr/>
        </p:nvSpPr>
        <p:spPr>
          <a:xfrm>
            <a:off x="261764" y="6470836"/>
            <a:ext cx="11809311" cy="211120"/>
          </a:xfrm>
          <a:prstGeom prst="rect">
            <a:avLst/>
          </a:prstGeom>
        </p:spPr>
        <p:txBody>
          <a:bodyPr/>
          <a:lstStyle>
            <a:defPPr rtl="0">
              <a:defRPr lang="ja-JP"/>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ja-JP" altLang="en-US" sz="1400" dirty="0">
                <a:solidFill>
                  <a:schemeClr val="bg1"/>
                </a:solidFill>
                <a:latin typeface="Meiryo UI" panose="020B0604030504040204" pitchFamily="50" charset="-128"/>
                <a:ea typeface="Meiryo UI" panose="020B0604030504040204" pitchFamily="50" charset="-128"/>
              </a:rPr>
              <a:t>二酸化炭素排出抑制対策事業費等補助金　平時の脱炭素化と災害時の安心を実現するフェーズフリーの省</a:t>
            </a:r>
            <a:r>
              <a:rPr lang="en-US" altLang="ja-JP" sz="1400" dirty="0">
                <a:solidFill>
                  <a:schemeClr val="bg1"/>
                </a:solidFill>
                <a:latin typeface="Meiryo UI" panose="020B0604030504040204" pitchFamily="50" charset="-128"/>
                <a:ea typeface="Meiryo UI" panose="020B0604030504040204" pitchFamily="50" charset="-128"/>
              </a:rPr>
              <a:t>CO2</a:t>
            </a:r>
            <a:r>
              <a:rPr lang="ja-JP" altLang="en-US" sz="1400" dirty="0">
                <a:solidFill>
                  <a:schemeClr val="bg1"/>
                </a:solidFill>
                <a:latin typeface="Meiryo UI" panose="020B0604030504040204" pitchFamily="50" charset="-128"/>
                <a:ea typeface="Meiryo UI" panose="020B0604030504040204" pitchFamily="50" charset="-128"/>
              </a:rPr>
              <a:t>独立型施設支援事業</a:t>
            </a:r>
          </a:p>
        </p:txBody>
      </p:sp>
      <p:sp>
        <p:nvSpPr>
          <p:cNvPr id="54" name="テキスト ボックス 53">
            <a:extLst>
              <a:ext uri="{FF2B5EF4-FFF2-40B4-BE49-F238E27FC236}">
                <a16:creationId xmlns:a16="http://schemas.microsoft.com/office/drawing/2014/main" id="{C7B9B1BF-2BBE-482E-AD25-D9E2383A544B}"/>
              </a:ext>
            </a:extLst>
          </p:cNvPr>
          <p:cNvSpPr txBox="1"/>
          <p:nvPr/>
        </p:nvSpPr>
        <p:spPr>
          <a:xfrm>
            <a:off x="0" y="68770"/>
            <a:ext cx="9694312" cy="461665"/>
          </a:xfrm>
          <a:prstGeom prst="rect">
            <a:avLst/>
          </a:prstGeom>
          <a:noFill/>
        </p:spPr>
        <p:txBody>
          <a:bodyPr wrap="square" rtlCol="0">
            <a:spAutoFit/>
          </a:bodyPr>
          <a:lstStyle/>
          <a:p>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４</a:t>
            </a:r>
            <a:r>
              <a:rPr kumimoji="1" lang="en-US" altLang="ja-JP" sz="2400"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2400" dirty="0">
                <a:solidFill>
                  <a:schemeClr val="tx1">
                    <a:lumMod val="75000"/>
                    <a:lumOff val="25000"/>
                  </a:schemeClr>
                </a:solidFill>
                <a:latin typeface="Meiryo UI" panose="020B0604030504040204" pitchFamily="50" charset="-128"/>
                <a:ea typeface="Meiryo UI" panose="020B0604030504040204" pitchFamily="50" charset="-128"/>
              </a:rPr>
              <a:t>再生可能エネルギーを含めた可動ハウスのエネルギーの利活用</a:t>
            </a:r>
          </a:p>
        </p:txBody>
      </p:sp>
      <p:sp>
        <p:nvSpPr>
          <p:cNvPr id="3" name="AutoShape 2">
            <a:extLst>
              <a:ext uri="{FF2B5EF4-FFF2-40B4-BE49-F238E27FC236}">
                <a16:creationId xmlns:a16="http://schemas.microsoft.com/office/drawing/2014/main" id="{3C37D1C5-4206-4D93-B62B-2B38574C0D65}"/>
              </a:ext>
            </a:extLst>
          </p:cNvPr>
          <p:cNvSpPr>
            <a:spLocks noChangeAspect="1" noChangeArrowheads="1"/>
          </p:cNvSpPr>
          <p:nvPr/>
        </p:nvSpPr>
        <p:spPr bwMode="auto">
          <a:xfrm>
            <a:off x="5942013"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正方形/長方形 50">
            <a:extLst>
              <a:ext uri="{FF2B5EF4-FFF2-40B4-BE49-F238E27FC236}">
                <a16:creationId xmlns:a16="http://schemas.microsoft.com/office/drawing/2014/main" id="{1925F36C-CADC-4BC3-84FD-3C44BC2A3C6E}"/>
              </a:ext>
            </a:extLst>
          </p:cNvPr>
          <p:cNvSpPr/>
          <p:nvPr/>
        </p:nvSpPr>
        <p:spPr bwMode="auto">
          <a:xfrm>
            <a:off x="2589318" y="1686367"/>
            <a:ext cx="2008047" cy="759028"/>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grpSp>
        <p:nvGrpSpPr>
          <p:cNvPr id="46" name="グループ化 45">
            <a:extLst>
              <a:ext uri="{FF2B5EF4-FFF2-40B4-BE49-F238E27FC236}">
                <a16:creationId xmlns:a16="http://schemas.microsoft.com/office/drawing/2014/main" id="{C10B153A-560E-4579-A12F-7528A97BC6A7}"/>
              </a:ext>
            </a:extLst>
          </p:cNvPr>
          <p:cNvGrpSpPr/>
          <p:nvPr/>
        </p:nvGrpSpPr>
        <p:grpSpPr>
          <a:xfrm>
            <a:off x="342296" y="860402"/>
            <a:ext cx="11584762" cy="5239852"/>
            <a:chOff x="1905185" y="-64682"/>
            <a:chExt cx="11584762" cy="5239852"/>
          </a:xfrm>
        </p:grpSpPr>
        <p:pic>
          <p:nvPicPr>
            <p:cNvPr id="55" name="図 54">
              <a:extLst>
                <a:ext uri="{FF2B5EF4-FFF2-40B4-BE49-F238E27FC236}">
                  <a16:creationId xmlns:a16="http://schemas.microsoft.com/office/drawing/2014/main" id="{AD016803-CDF4-40CC-95A9-53FB904FCEE8}"/>
                </a:ext>
              </a:extLst>
            </p:cNvPr>
            <p:cNvPicPr>
              <a:picLocks noChangeAspect="1"/>
            </p:cNvPicPr>
            <p:nvPr/>
          </p:nvPicPr>
          <p:blipFill rotWithShape="1">
            <a:blip r:embed="rId3"/>
            <a:srcRect l="-961" t="8097"/>
            <a:stretch/>
          </p:blipFill>
          <p:spPr>
            <a:xfrm rot="2658567">
              <a:off x="2582449" y="726952"/>
              <a:ext cx="1259158" cy="1146192"/>
            </a:xfrm>
            <a:prstGeom prst="rect">
              <a:avLst/>
            </a:prstGeom>
          </p:spPr>
        </p:pic>
        <p:sp>
          <p:nvSpPr>
            <p:cNvPr id="56" name="正方形/長方形 55">
              <a:extLst>
                <a:ext uri="{FF2B5EF4-FFF2-40B4-BE49-F238E27FC236}">
                  <a16:creationId xmlns:a16="http://schemas.microsoft.com/office/drawing/2014/main" id="{80390E88-A23D-4F62-AE38-7105154F1C64}"/>
                </a:ext>
              </a:extLst>
            </p:cNvPr>
            <p:cNvSpPr/>
            <p:nvPr/>
          </p:nvSpPr>
          <p:spPr bwMode="auto">
            <a:xfrm>
              <a:off x="2361188" y="3344744"/>
              <a:ext cx="4492780" cy="1395390"/>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57" name="直方体 56">
              <a:extLst>
                <a:ext uri="{FF2B5EF4-FFF2-40B4-BE49-F238E27FC236}">
                  <a16:creationId xmlns:a16="http://schemas.microsoft.com/office/drawing/2014/main" id="{A57B0328-7C63-4CC7-922B-1BC8C73CF073}"/>
                </a:ext>
              </a:extLst>
            </p:cNvPr>
            <p:cNvSpPr/>
            <p:nvPr/>
          </p:nvSpPr>
          <p:spPr>
            <a:xfrm>
              <a:off x="6821263" y="3744107"/>
              <a:ext cx="1148632" cy="996027"/>
            </a:xfrm>
            <a:prstGeom prst="cub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tx1"/>
                  </a:solidFill>
                </a:rPr>
                <a:t>照明設備</a:t>
              </a:r>
              <a:endParaRPr kumimoji="1" lang="en-US" altLang="ja-JP" sz="13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000" dirty="0">
                <a:solidFill>
                  <a:srgbClr val="0000CC"/>
                </a:solidFill>
              </a:endParaRPr>
            </a:p>
          </p:txBody>
        </p:sp>
        <p:sp>
          <p:nvSpPr>
            <p:cNvPr id="59" name="直方体 58">
              <a:extLst>
                <a:ext uri="{FF2B5EF4-FFF2-40B4-BE49-F238E27FC236}">
                  <a16:creationId xmlns:a16="http://schemas.microsoft.com/office/drawing/2014/main" id="{3F8932ED-27C3-476C-9A06-EC026AB4C22D}"/>
                </a:ext>
              </a:extLst>
            </p:cNvPr>
            <p:cNvSpPr/>
            <p:nvPr/>
          </p:nvSpPr>
          <p:spPr>
            <a:xfrm>
              <a:off x="4003864" y="3554073"/>
              <a:ext cx="1148632" cy="996027"/>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tx1"/>
                  </a:solidFill>
                </a:rPr>
                <a:t>換気設備</a:t>
              </a:r>
              <a:endParaRPr kumimoji="1" lang="en-US" altLang="ja-JP" sz="13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400" dirty="0">
                <a:solidFill>
                  <a:srgbClr val="0000CC"/>
                </a:solidFill>
              </a:endParaRPr>
            </a:p>
          </p:txBody>
        </p:sp>
        <p:sp>
          <p:nvSpPr>
            <p:cNvPr id="61" name="直方体 60">
              <a:extLst>
                <a:ext uri="{FF2B5EF4-FFF2-40B4-BE49-F238E27FC236}">
                  <a16:creationId xmlns:a16="http://schemas.microsoft.com/office/drawing/2014/main" id="{4CC19BC2-280C-4099-AA1D-5C23A8938F91}"/>
                </a:ext>
              </a:extLst>
            </p:cNvPr>
            <p:cNvSpPr/>
            <p:nvPr/>
          </p:nvSpPr>
          <p:spPr>
            <a:xfrm>
              <a:off x="2520507" y="3554073"/>
              <a:ext cx="1148632" cy="1010487"/>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tx1"/>
                  </a:solidFill>
                </a:rPr>
                <a:t>空調設備</a:t>
              </a:r>
              <a:endParaRPr kumimoji="1" lang="en-US" altLang="ja-JP" sz="13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000" dirty="0">
                <a:solidFill>
                  <a:srgbClr val="0000CC"/>
                </a:solidFill>
                <a:latin typeface="+mn-ea"/>
              </a:endParaRPr>
            </a:p>
          </p:txBody>
        </p:sp>
        <p:sp>
          <p:nvSpPr>
            <p:cNvPr id="70" name="テキスト ボックス 69">
              <a:extLst>
                <a:ext uri="{FF2B5EF4-FFF2-40B4-BE49-F238E27FC236}">
                  <a16:creationId xmlns:a16="http://schemas.microsoft.com/office/drawing/2014/main" id="{0AF9C0A2-0508-45E6-BC94-3E6C14138ECE}"/>
                </a:ext>
              </a:extLst>
            </p:cNvPr>
            <p:cNvSpPr txBox="1"/>
            <p:nvPr/>
          </p:nvSpPr>
          <p:spPr>
            <a:xfrm>
              <a:off x="10953787" y="2310977"/>
              <a:ext cx="923988" cy="307777"/>
            </a:xfrm>
            <a:prstGeom prst="rect">
              <a:avLst/>
            </a:prstGeom>
            <a:noFill/>
            <a:ln>
              <a:solidFill>
                <a:schemeClr val="tx1"/>
              </a:solidFill>
            </a:ln>
          </p:spPr>
          <p:txBody>
            <a:bodyPr wrap="square" rtlCol="0">
              <a:spAutoFit/>
            </a:bodyPr>
            <a:lstStyle/>
            <a:p>
              <a:r>
                <a:rPr kumimoji="1" lang="ja-JP" altLang="en-US" sz="1400" dirty="0"/>
                <a:t>商用電力</a:t>
              </a:r>
            </a:p>
          </p:txBody>
        </p:sp>
        <p:sp>
          <p:nvSpPr>
            <p:cNvPr id="77" name="正方形/長方形 76">
              <a:extLst>
                <a:ext uri="{FF2B5EF4-FFF2-40B4-BE49-F238E27FC236}">
                  <a16:creationId xmlns:a16="http://schemas.microsoft.com/office/drawing/2014/main" id="{065EC7DF-CF4F-4400-8231-F739F9A032A2}"/>
                </a:ext>
              </a:extLst>
            </p:cNvPr>
            <p:cNvSpPr/>
            <p:nvPr/>
          </p:nvSpPr>
          <p:spPr>
            <a:xfrm>
              <a:off x="1905185" y="-64682"/>
              <a:ext cx="733328" cy="36794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FF0000"/>
                  </a:solidFill>
                </a:rPr>
                <a:t>記載例</a:t>
              </a:r>
            </a:p>
          </p:txBody>
        </p:sp>
        <p:sp>
          <p:nvSpPr>
            <p:cNvPr id="78" name="正方形/長方形 77">
              <a:extLst>
                <a:ext uri="{FF2B5EF4-FFF2-40B4-BE49-F238E27FC236}">
                  <a16:creationId xmlns:a16="http://schemas.microsoft.com/office/drawing/2014/main" id="{53E01748-92CC-4B73-8A24-984F8D4D9488}"/>
                </a:ext>
              </a:extLst>
            </p:cNvPr>
            <p:cNvSpPr/>
            <p:nvPr/>
          </p:nvSpPr>
          <p:spPr bwMode="auto">
            <a:xfrm>
              <a:off x="11153031" y="4340354"/>
              <a:ext cx="542172" cy="249626"/>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latin typeface="+mn-ea"/>
                <a:ea typeface="+mn-ea"/>
              </a:endParaRPr>
            </a:p>
          </p:txBody>
        </p:sp>
        <p:sp>
          <p:nvSpPr>
            <p:cNvPr id="79" name="テキスト ボックス 78">
              <a:extLst>
                <a:ext uri="{FF2B5EF4-FFF2-40B4-BE49-F238E27FC236}">
                  <a16:creationId xmlns:a16="http://schemas.microsoft.com/office/drawing/2014/main" id="{F867BEE8-0A79-41D6-906D-F699F0A6E11C}"/>
                </a:ext>
              </a:extLst>
            </p:cNvPr>
            <p:cNvSpPr txBox="1"/>
            <p:nvPr/>
          </p:nvSpPr>
          <p:spPr>
            <a:xfrm>
              <a:off x="11652887" y="4336064"/>
              <a:ext cx="835485" cy="253916"/>
            </a:xfrm>
            <a:prstGeom prst="rect">
              <a:avLst/>
            </a:prstGeom>
            <a:noFill/>
          </p:spPr>
          <p:txBody>
            <a:bodyPr wrap="none" rtlCol="0">
              <a:spAutoFit/>
            </a:bodyPr>
            <a:lstStyle/>
            <a:p>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 補助対象</a:t>
              </a:r>
              <a:endParaRPr kumimoji="1"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81" name="テキスト ボックス 80">
              <a:extLst>
                <a:ext uri="{FF2B5EF4-FFF2-40B4-BE49-F238E27FC236}">
                  <a16:creationId xmlns:a16="http://schemas.microsoft.com/office/drawing/2014/main" id="{9427F8B2-8CFF-47ED-8129-592AD59E70E9}"/>
                </a:ext>
              </a:extLst>
            </p:cNvPr>
            <p:cNvSpPr txBox="1"/>
            <p:nvPr/>
          </p:nvSpPr>
          <p:spPr>
            <a:xfrm>
              <a:off x="11630615" y="3985987"/>
              <a:ext cx="1188771" cy="253916"/>
            </a:xfrm>
            <a:prstGeom prst="rect">
              <a:avLst/>
            </a:prstGeom>
            <a:noFill/>
          </p:spPr>
          <p:txBody>
            <a:bodyPr wrap="square" rtlCol="0">
              <a:spAutoFit/>
            </a:bodyPr>
            <a:lstStyle/>
            <a:p>
              <a:r>
                <a:rPr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rPr>
                <a:t>： 非常時に稼働</a:t>
              </a:r>
              <a:endParaRPr kumimoji="1" lang="ja-JP" altLang="en-US" sz="1050"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graphicFrame>
          <p:nvGraphicFramePr>
            <p:cNvPr id="86" name="表 43">
              <a:extLst>
                <a:ext uri="{FF2B5EF4-FFF2-40B4-BE49-F238E27FC236}">
                  <a16:creationId xmlns:a16="http://schemas.microsoft.com/office/drawing/2014/main" id="{7E9C91DE-CC20-4B1D-B9D2-D57F24B91F4F}"/>
                </a:ext>
              </a:extLst>
            </p:cNvPr>
            <p:cNvGraphicFramePr>
              <a:graphicFrameLocks/>
            </p:cNvGraphicFramePr>
            <p:nvPr>
              <p:extLst>
                <p:ext uri="{D42A27DB-BD31-4B8C-83A1-F6EECF244321}">
                  <p14:modId xmlns:p14="http://schemas.microsoft.com/office/powerpoint/2010/main" val="1337430951"/>
                </p:ext>
              </p:extLst>
            </p:nvPr>
          </p:nvGraphicFramePr>
          <p:xfrm>
            <a:off x="10287953" y="3391451"/>
            <a:ext cx="3201994" cy="597532"/>
          </p:xfrm>
          <a:graphic>
            <a:graphicData uri="http://schemas.openxmlformats.org/drawingml/2006/table">
              <a:tbl>
                <a:tblPr firstRow="1" bandRow="1">
                  <a:tableStyleId>{3B4B98B0-60AC-42C2-AFA5-B58CD77FA1E5}</a:tableStyleId>
                </a:tblPr>
                <a:tblGrid>
                  <a:gridCol w="1330283">
                    <a:extLst>
                      <a:ext uri="{9D8B030D-6E8A-4147-A177-3AD203B41FA5}">
                        <a16:colId xmlns:a16="http://schemas.microsoft.com/office/drawing/2014/main" val="343544389"/>
                      </a:ext>
                    </a:extLst>
                  </a:gridCol>
                  <a:gridCol w="1871711">
                    <a:extLst>
                      <a:ext uri="{9D8B030D-6E8A-4147-A177-3AD203B41FA5}">
                        <a16:colId xmlns:a16="http://schemas.microsoft.com/office/drawing/2014/main" val="267297237"/>
                      </a:ext>
                    </a:extLst>
                  </a:gridCol>
                </a:tblGrid>
                <a:tr h="281088">
                  <a:tc>
                    <a:txBody>
                      <a:bodyPr/>
                      <a:lstStyle/>
                      <a:p>
                        <a:endParaRPr kumimoji="1" lang="ja-JP" altLang="en-US" sz="1050" b="1"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050" b="0" dirty="0">
                            <a:latin typeface="HGPｺﾞｼｯｸM" panose="020B0600000000000000" pitchFamily="50" charset="-128"/>
                            <a:ea typeface="HGPｺﾞｼｯｸM" panose="020B0600000000000000" pitchFamily="50" charset="-128"/>
                          </a:rPr>
                          <a:t>： </a:t>
                        </a:r>
                        <a:r>
                          <a:rPr kumimoji="1" lang="ja-JP" altLang="en-US" sz="1000" b="0" dirty="0">
                            <a:latin typeface="HGPｺﾞｼｯｸM" panose="020B0600000000000000" pitchFamily="50" charset="-128"/>
                            <a:ea typeface="HGPｺﾞｼｯｸM" panose="020B0600000000000000" pitchFamily="50" charset="-128"/>
                          </a:rPr>
                          <a:t>再生可能エネルギー</a:t>
                        </a:r>
                        <a:r>
                          <a:rPr kumimoji="1" lang="en-US" altLang="ja-JP" sz="1000" b="0" dirty="0">
                            <a:latin typeface="HGPｺﾞｼｯｸM" panose="020B0600000000000000" pitchFamily="50" charset="-128"/>
                            <a:ea typeface="HGPｺﾞｼｯｸM" panose="020B0600000000000000" pitchFamily="50" charset="-128"/>
                          </a:rPr>
                          <a:t>(</a:t>
                        </a:r>
                        <a:r>
                          <a:rPr kumimoji="1" lang="ja-JP" altLang="en-US" sz="1000" b="0" dirty="0">
                            <a:latin typeface="HGPｺﾞｼｯｸM" panose="020B0600000000000000" pitchFamily="50" charset="-128"/>
                            <a:ea typeface="HGPｺﾞｼｯｸM" panose="020B0600000000000000" pitchFamily="50" charset="-128"/>
                          </a:rPr>
                          <a:t>平常時</a:t>
                        </a:r>
                        <a:r>
                          <a:rPr kumimoji="1" lang="en-US" altLang="ja-JP" sz="1000" b="0" dirty="0">
                            <a:latin typeface="HGPｺﾞｼｯｸM" panose="020B0600000000000000" pitchFamily="50" charset="-128"/>
                            <a:ea typeface="HGPｺﾞｼｯｸM" panose="020B0600000000000000" pitchFamily="50" charset="-128"/>
                          </a:rPr>
                          <a:t>)</a:t>
                        </a:r>
                        <a:endParaRPr kumimoji="1" lang="ja-JP" altLang="en-US" sz="1000" b="0"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28451914"/>
                    </a:ext>
                  </a:extLst>
                </a:tr>
                <a:tr h="316444">
                  <a:tc>
                    <a:txBody>
                      <a:bodyPr/>
                      <a:lstStyle/>
                      <a:p>
                        <a:endParaRPr kumimoji="1" lang="ja-JP" altLang="en-US" sz="1050" b="1"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a:noFill/>
                      </a:lnB>
                      <a:lnTlToBr w="12700" cmpd="sng">
                        <a:noFill/>
                        <a:prstDash val="solid"/>
                      </a:lnTlToBr>
                      <a:lnBlToTr w="12700" cmpd="sng">
                        <a:noFill/>
                        <a:prstDash val="solid"/>
                      </a:lnBlToTr>
                      <a:noFill/>
                    </a:tcPr>
                  </a:tc>
                  <a:tc>
                    <a:txBody>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1" lang="ja-JP" altLang="en-US" sz="1050" b="0" dirty="0">
                            <a:latin typeface="HGPｺﾞｼｯｸM" panose="020B0600000000000000" pitchFamily="50" charset="-128"/>
                            <a:ea typeface="HGPｺﾞｼｯｸM" panose="020B0600000000000000" pitchFamily="50" charset="-128"/>
                          </a:rPr>
                          <a:t>： 商用電力</a:t>
                        </a:r>
                        <a:r>
                          <a:rPr kumimoji="1" lang="en-US" altLang="ja-JP" sz="1000" b="0" dirty="0">
                            <a:latin typeface="HGPｺﾞｼｯｸM" panose="020B0600000000000000" pitchFamily="50" charset="-128"/>
                            <a:ea typeface="HGPｺﾞｼｯｸM" panose="020B0600000000000000" pitchFamily="50" charset="-128"/>
                          </a:rPr>
                          <a:t>(</a:t>
                        </a:r>
                        <a:r>
                          <a:rPr kumimoji="1" lang="ja-JP" altLang="en-US" sz="1000" b="0" dirty="0">
                            <a:latin typeface="HGPｺﾞｼｯｸM" panose="020B0600000000000000" pitchFamily="50" charset="-128"/>
                            <a:ea typeface="HGPｺﾞｼｯｸM" panose="020B0600000000000000" pitchFamily="50" charset="-128"/>
                          </a:rPr>
                          <a:t>平常時</a:t>
                        </a:r>
                        <a:r>
                          <a:rPr kumimoji="1" lang="en-US" altLang="ja-JP" sz="1000" b="0" dirty="0">
                            <a:latin typeface="HGPｺﾞｼｯｸM" panose="020B0600000000000000" pitchFamily="50" charset="-128"/>
                            <a:ea typeface="HGPｺﾞｼｯｸM" panose="020B0600000000000000" pitchFamily="50" charset="-128"/>
                          </a:rPr>
                          <a:t>)</a:t>
                        </a:r>
                        <a:endParaRPr kumimoji="1" lang="ja-JP" altLang="en-US" sz="1000" b="0" dirty="0">
                          <a:latin typeface="HGPｺﾞｼｯｸM" panose="020B0600000000000000" pitchFamily="50" charset="-128"/>
                          <a:ea typeface="HGPｺﾞｼｯｸM" panose="020B0600000000000000" pitchFamily="50" charset="-128"/>
                        </a:endParaRPr>
                      </a:p>
                    </a:txBody>
                    <a:tcPr anchor="ctr">
                      <a:lnL>
                        <a:noFill/>
                      </a:lnL>
                      <a:lnR>
                        <a:noFill/>
                      </a:lnR>
                      <a:lnT w="12700" cmpd="sng">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782649998"/>
                    </a:ext>
                  </a:extLst>
                </a:tr>
              </a:tbl>
            </a:graphicData>
          </a:graphic>
        </p:graphicFrame>
        <p:sp>
          <p:nvSpPr>
            <p:cNvPr id="76" name="テキスト ボックス 75">
              <a:extLst>
                <a:ext uri="{FF2B5EF4-FFF2-40B4-BE49-F238E27FC236}">
                  <a16:creationId xmlns:a16="http://schemas.microsoft.com/office/drawing/2014/main" id="{3F258886-FDF4-4895-95B2-97CEE4AE65C2}"/>
                </a:ext>
              </a:extLst>
            </p:cNvPr>
            <p:cNvSpPr txBox="1"/>
            <p:nvPr/>
          </p:nvSpPr>
          <p:spPr>
            <a:xfrm>
              <a:off x="4292085" y="870855"/>
              <a:ext cx="1723041" cy="523220"/>
            </a:xfrm>
            <a:prstGeom prst="rect">
              <a:avLst/>
            </a:prstGeom>
            <a:solidFill>
              <a:srgbClr val="FFC000"/>
            </a:solidFill>
            <a:ln>
              <a:solidFill>
                <a:schemeClr val="tx1"/>
              </a:solidFill>
            </a:ln>
          </p:spPr>
          <p:txBody>
            <a:bodyPr wrap="square" rtlCol="0">
              <a:spAutoFit/>
            </a:bodyPr>
            <a:lstStyle/>
            <a:p>
              <a:r>
                <a:rPr kumimoji="1" lang="ja-JP" altLang="en-US" sz="1400" dirty="0">
                  <a:solidFill>
                    <a:schemeClr val="bg1">
                      <a:lumMod val="95000"/>
                    </a:schemeClr>
                  </a:solidFill>
                </a:rPr>
                <a:t>太陽光発電設備</a:t>
              </a:r>
              <a:endParaRPr kumimoji="1" lang="en-US" altLang="ja-JP" sz="1400" dirty="0">
                <a:solidFill>
                  <a:schemeClr val="bg1">
                    <a:lumMod val="95000"/>
                  </a:schemeClr>
                </a:solidFill>
              </a:endParaRPr>
            </a:p>
            <a:p>
              <a:r>
                <a:rPr kumimoji="1" lang="ja-JP" altLang="en-US" sz="1400" dirty="0">
                  <a:solidFill>
                    <a:schemeClr val="bg1">
                      <a:lumMod val="95000"/>
                    </a:schemeClr>
                  </a:solidFill>
                </a:rPr>
                <a:t>　　</a:t>
              </a:r>
              <a:r>
                <a:rPr kumimoji="1" lang="en-US" altLang="ja-JP" sz="1400" dirty="0">
                  <a:solidFill>
                    <a:schemeClr val="bg1">
                      <a:lumMod val="95000"/>
                    </a:schemeClr>
                  </a:solidFill>
                </a:rPr>
                <a:t>kWh/</a:t>
              </a:r>
              <a:r>
                <a:rPr kumimoji="1" lang="ja-JP" altLang="en-US" sz="1400" dirty="0">
                  <a:solidFill>
                    <a:schemeClr val="bg1">
                      <a:lumMod val="95000"/>
                    </a:schemeClr>
                  </a:solidFill>
                </a:rPr>
                <a:t>日</a:t>
              </a:r>
              <a:r>
                <a:rPr kumimoji="1" lang="en-US" altLang="ja-JP" sz="1200" dirty="0">
                  <a:solidFill>
                    <a:schemeClr val="bg1">
                      <a:lumMod val="95000"/>
                    </a:schemeClr>
                  </a:solidFill>
                </a:rPr>
                <a:t>(</a:t>
              </a:r>
              <a:r>
                <a:rPr kumimoji="1" lang="ja-JP" altLang="en-US" sz="1200" dirty="0">
                  <a:solidFill>
                    <a:schemeClr val="bg1">
                      <a:lumMod val="95000"/>
                    </a:schemeClr>
                  </a:solidFill>
                </a:rPr>
                <a:t>発電量</a:t>
              </a:r>
              <a:r>
                <a:rPr kumimoji="1" lang="en-US" altLang="ja-JP" sz="1200" dirty="0">
                  <a:solidFill>
                    <a:schemeClr val="bg1">
                      <a:lumMod val="95000"/>
                    </a:schemeClr>
                  </a:solidFill>
                </a:rPr>
                <a:t>)</a:t>
              </a:r>
              <a:endParaRPr kumimoji="1" lang="ja-JP" altLang="en-US" sz="1200" dirty="0">
                <a:solidFill>
                  <a:schemeClr val="bg1">
                    <a:lumMod val="95000"/>
                  </a:schemeClr>
                </a:solidFill>
              </a:endParaRPr>
            </a:p>
          </p:txBody>
        </p:sp>
        <p:sp>
          <p:nvSpPr>
            <p:cNvPr id="58" name="直方体 57">
              <a:extLst>
                <a:ext uri="{FF2B5EF4-FFF2-40B4-BE49-F238E27FC236}">
                  <a16:creationId xmlns:a16="http://schemas.microsoft.com/office/drawing/2014/main" id="{2DCD936E-D046-4683-A5FD-455CCE18E9EB}"/>
                </a:ext>
              </a:extLst>
            </p:cNvPr>
            <p:cNvSpPr/>
            <p:nvPr/>
          </p:nvSpPr>
          <p:spPr>
            <a:xfrm>
              <a:off x="8052315" y="3424806"/>
              <a:ext cx="1152128" cy="1329709"/>
            </a:xfrm>
            <a:prstGeom prst="cube">
              <a:avLst>
                <a:gd name="adj" fmla="val 2185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a:solidFill>
                    <a:schemeClr val="tx1"/>
                  </a:solidFill>
                </a:rPr>
                <a:t>その他</a:t>
              </a:r>
              <a:endParaRPr kumimoji="1" lang="en-US" altLang="ja-JP" sz="1300" dirty="0">
                <a:solidFill>
                  <a:schemeClr val="tx1"/>
                </a:solidFill>
              </a:endParaRPr>
            </a:p>
            <a:p>
              <a:pPr algn="ctr"/>
              <a:r>
                <a:rPr kumimoji="1" lang="ja-JP" altLang="en-US" sz="1300" dirty="0">
                  <a:solidFill>
                    <a:schemeClr val="tx1"/>
                  </a:solidFill>
                </a:rPr>
                <a:t>設備</a:t>
              </a:r>
              <a:endParaRPr kumimoji="1" lang="en-US" altLang="ja-JP" sz="13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r>
                <a:rPr kumimoji="1" lang="en-US" altLang="ja-JP" sz="900" dirty="0">
                  <a:solidFill>
                    <a:srgbClr val="0000CC"/>
                  </a:solidFill>
                  <a:latin typeface="+mn-ea"/>
                </a:rPr>
                <a:t>(</a:t>
              </a:r>
              <a:r>
                <a:rPr kumimoji="1" lang="ja-JP" altLang="en-US" sz="900" dirty="0">
                  <a:solidFill>
                    <a:srgbClr val="0000CC"/>
                  </a:solidFill>
                  <a:latin typeface="+mn-ea"/>
                </a:rPr>
                <a:t>*</a:t>
              </a:r>
              <a:r>
                <a:rPr kumimoji="1" lang="en-US" altLang="ja-JP" sz="900" dirty="0">
                  <a:solidFill>
                    <a:srgbClr val="0000CC"/>
                  </a:solidFill>
                  <a:latin typeface="+mn-ea"/>
                </a:rPr>
                <a:t>kWh/</a:t>
              </a:r>
              <a:r>
                <a:rPr kumimoji="1" lang="ja-JP" altLang="en-US" sz="900" dirty="0">
                  <a:solidFill>
                    <a:srgbClr val="0000CC"/>
                  </a:solidFill>
                  <a:latin typeface="+mn-ea"/>
                </a:rPr>
                <a:t>日</a:t>
              </a:r>
              <a:r>
                <a:rPr kumimoji="1" lang="en-US" altLang="ja-JP" sz="900" dirty="0">
                  <a:solidFill>
                    <a:srgbClr val="0000CC"/>
                  </a:solidFill>
                  <a:latin typeface="+mn-ea"/>
                </a:rPr>
                <a:t>)</a:t>
              </a:r>
              <a:endParaRPr kumimoji="1" lang="ja-JP" altLang="en-US" sz="900" dirty="0">
                <a:solidFill>
                  <a:srgbClr val="0000CC"/>
                </a:solidFill>
              </a:endParaRPr>
            </a:p>
          </p:txBody>
        </p:sp>
        <p:sp>
          <p:nvSpPr>
            <p:cNvPr id="60" name="直方体 59">
              <a:extLst>
                <a:ext uri="{FF2B5EF4-FFF2-40B4-BE49-F238E27FC236}">
                  <a16:creationId xmlns:a16="http://schemas.microsoft.com/office/drawing/2014/main" id="{DB4183EC-B92B-44D9-9F59-2B8693971A23}"/>
                </a:ext>
              </a:extLst>
            </p:cNvPr>
            <p:cNvSpPr/>
            <p:nvPr/>
          </p:nvSpPr>
          <p:spPr>
            <a:xfrm>
              <a:off x="1982363" y="1915873"/>
              <a:ext cx="7877138" cy="3259297"/>
            </a:xfrm>
            <a:prstGeom prst="cube">
              <a:avLst/>
            </a:prstGeom>
            <a:noFill/>
            <a:ln w="28575">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99" dirty="0"/>
            </a:p>
          </p:txBody>
        </p:sp>
        <p:sp>
          <p:nvSpPr>
            <p:cNvPr id="83" name="直方体 82">
              <a:extLst>
                <a:ext uri="{FF2B5EF4-FFF2-40B4-BE49-F238E27FC236}">
                  <a16:creationId xmlns:a16="http://schemas.microsoft.com/office/drawing/2014/main" id="{727A4B6F-BBB2-4A9C-972F-EF5C13085148}"/>
                </a:ext>
              </a:extLst>
            </p:cNvPr>
            <p:cNvSpPr/>
            <p:nvPr/>
          </p:nvSpPr>
          <p:spPr>
            <a:xfrm>
              <a:off x="4156852" y="1850260"/>
              <a:ext cx="920259" cy="918302"/>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蓄電池</a:t>
              </a:r>
              <a:endParaRPr kumimoji="1" lang="en-US" altLang="ja-JP" sz="1200" dirty="0">
                <a:solidFill>
                  <a:schemeClr val="tx1"/>
                </a:solidFill>
              </a:endParaRPr>
            </a:p>
            <a:p>
              <a:pPr algn="ctr"/>
              <a:r>
                <a:rPr kumimoji="1" lang="en-US" altLang="ja-JP" sz="1200" dirty="0">
                  <a:solidFill>
                    <a:schemeClr val="tx1"/>
                  </a:solidFill>
                </a:rPr>
                <a:t>(</a:t>
              </a:r>
              <a:r>
                <a:rPr kumimoji="1" lang="ja-JP" altLang="en-US" sz="1200" dirty="0">
                  <a:solidFill>
                    <a:schemeClr val="tx1"/>
                  </a:solidFill>
                </a:rPr>
                <a:t>*</a:t>
              </a:r>
              <a:r>
                <a:rPr kumimoji="1" lang="en-US" altLang="ja-JP" sz="1200" dirty="0">
                  <a:solidFill>
                    <a:schemeClr val="tx1"/>
                  </a:solidFill>
                </a:rPr>
                <a:t>kWh)</a:t>
              </a:r>
            </a:p>
            <a:p>
              <a:pPr algn="ctr"/>
              <a:r>
                <a:rPr kumimoji="1" lang="en-US" altLang="ja-JP" sz="800" dirty="0">
                  <a:solidFill>
                    <a:schemeClr val="tx1"/>
                  </a:solidFill>
                </a:rPr>
                <a:t>(</a:t>
              </a:r>
              <a:r>
                <a:rPr kumimoji="1" lang="ja-JP" altLang="en-US" sz="800" dirty="0">
                  <a:solidFill>
                    <a:schemeClr val="tx1"/>
                  </a:solidFill>
                </a:rPr>
                <a:t>蓄電容量</a:t>
              </a:r>
              <a:r>
                <a:rPr kumimoji="1" lang="en-US" altLang="ja-JP" sz="800" dirty="0">
                  <a:solidFill>
                    <a:schemeClr val="tx1"/>
                  </a:solidFill>
                </a:rPr>
                <a:t>)</a:t>
              </a:r>
              <a:endParaRPr kumimoji="1" lang="ja-JP" altLang="en-US" sz="800" dirty="0">
                <a:solidFill>
                  <a:schemeClr val="tx1"/>
                </a:solidFill>
              </a:endParaRPr>
            </a:p>
          </p:txBody>
        </p:sp>
      </p:grpSp>
      <p:sp>
        <p:nvSpPr>
          <p:cNvPr id="91" name="正方形/長方形 90">
            <a:extLst>
              <a:ext uri="{FF2B5EF4-FFF2-40B4-BE49-F238E27FC236}">
                <a16:creationId xmlns:a16="http://schemas.microsoft.com/office/drawing/2014/main" id="{7472068D-DC6F-4F9E-BA79-CE4EC71E8E32}"/>
              </a:ext>
            </a:extLst>
          </p:cNvPr>
          <p:cNvSpPr/>
          <p:nvPr/>
        </p:nvSpPr>
        <p:spPr>
          <a:xfrm>
            <a:off x="9384425" y="4161995"/>
            <a:ext cx="2628871" cy="1571261"/>
          </a:xfrm>
          <a:prstGeom prst="rect">
            <a:avLst/>
          </a:prstGeom>
          <a:noFill/>
          <a:ln w="952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HGPｺﾞｼｯｸM" panose="020B0600000000000000" pitchFamily="50" charset="-128"/>
              <a:ea typeface="HGPｺﾞｼｯｸM" panose="020B0600000000000000" pitchFamily="50" charset="-128"/>
            </a:endParaRPr>
          </a:p>
        </p:txBody>
      </p:sp>
      <p:sp>
        <p:nvSpPr>
          <p:cNvPr id="21" name="テキスト ボックス 20">
            <a:extLst>
              <a:ext uri="{FF2B5EF4-FFF2-40B4-BE49-F238E27FC236}">
                <a16:creationId xmlns:a16="http://schemas.microsoft.com/office/drawing/2014/main" id="{762A696C-033B-4550-B64D-1DE39F3BB16D}"/>
              </a:ext>
            </a:extLst>
          </p:cNvPr>
          <p:cNvSpPr txBox="1"/>
          <p:nvPr/>
        </p:nvSpPr>
        <p:spPr>
          <a:xfrm>
            <a:off x="5894416" y="657550"/>
            <a:ext cx="6145670" cy="1858112"/>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dirty="0">
                <a:solidFill>
                  <a:srgbClr val="FF0000"/>
                </a:solidFill>
                <a:latin typeface="Meiryo UI" panose="020B0604030504040204" pitchFamily="50" charset="-128"/>
                <a:ea typeface="Meiryo UI" panose="020B0604030504040204" pitchFamily="50" charset="-128"/>
              </a:rPr>
              <a:t>【</a:t>
            </a:r>
            <a:r>
              <a:rPr lang="ja-JP" altLang="en-US" sz="1600" dirty="0">
                <a:solidFill>
                  <a:srgbClr val="FF0000"/>
                </a:solidFill>
                <a:latin typeface="Meiryo UI" panose="020B0604030504040204" pitchFamily="50" charset="-128"/>
                <a:ea typeface="Meiryo UI" panose="020B0604030504040204" pitchFamily="50" charset="-128"/>
              </a:rPr>
              <a:t>記入上の注意</a:t>
            </a:r>
            <a:r>
              <a:rPr lang="en-US" altLang="ja-JP" sz="1600" dirty="0">
                <a:solidFill>
                  <a:srgbClr val="FF0000"/>
                </a:solidFill>
                <a:latin typeface="Meiryo UI" panose="020B0604030504040204" pitchFamily="50" charset="-128"/>
                <a:ea typeface="Meiryo UI" panose="020B0604030504040204" pitchFamily="50" charset="-128"/>
              </a:rPr>
              <a:t>】</a:t>
            </a:r>
          </a:p>
          <a:p>
            <a:pPr>
              <a:defRPr/>
            </a:pPr>
            <a:r>
              <a:rPr lang="ja-JP" altLang="en-US" sz="1600" noProof="1">
                <a:solidFill>
                  <a:srgbClr val="FF0000"/>
                </a:solidFill>
                <a:latin typeface="Meiryo UI" panose="020B0604030504040204" pitchFamily="50" charset="-128"/>
                <a:ea typeface="Meiryo UI" panose="020B0604030504040204" pitchFamily="50" charset="-128"/>
              </a:rPr>
              <a:t>・可動ハウス全体の設備・エネルギーフロー図を記載してください。</a:t>
            </a:r>
            <a:br>
              <a:rPr lang="en-US" altLang="ja-JP" sz="1600" noProof="1">
                <a:solidFill>
                  <a:srgbClr val="FF0000"/>
                </a:solidFill>
                <a:latin typeface="Meiryo UI" panose="020B0604030504040204" pitchFamily="50" charset="-128"/>
                <a:ea typeface="Meiryo UI" panose="020B0604030504040204" pitchFamily="50" charset="-128"/>
              </a:rPr>
            </a:br>
            <a:r>
              <a:rPr lang="ja-JP" altLang="en-US" sz="1600" noProof="1">
                <a:latin typeface="Meiryo UI" panose="020B0604030504040204" pitchFamily="50" charset="-128"/>
                <a:ea typeface="Meiryo UI" panose="020B0604030504040204" pitchFamily="50" charset="-128"/>
              </a:rPr>
              <a:t>　</a:t>
            </a:r>
            <a:r>
              <a:rPr lang="en-US" altLang="ja-JP" sz="1600" noProof="1">
                <a:solidFill>
                  <a:srgbClr val="FF0000"/>
                </a:solidFill>
                <a:latin typeface="Meiryo UI" panose="020B0604030504040204" pitchFamily="50" charset="-128"/>
                <a:ea typeface="Meiryo UI" panose="020B0604030504040204" pitchFamily="50" charset="-128"/>
              </a:rPr>
              <a:t>(</a:t>
            </a:r>
            <a:r>
              <a:rPr lang="ja-JP" altLang="en-US" sz="1600" noProof="1">
                <a:solidFill>
                  <a:srgbClr val="FF0000"/>
                </a:solidFill>
                <a:latin typeface="Meiryo UI" panose="020B0604030504040204" pitchFamily="50" charset="-128"/>
                <a:ea typeface="Meiryo UI" panose="020B0604030504040204" pitchFamily="50" charset="-128"/>
              </a:rPr>
              <a:t>平常時：赤・黒、非常時：青</a:t>
            </a:r>
            <a:r>
              <a:rPr lang="en-US" altLang="ja-JP" sz="1600" noProof="1">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・補助対象となる設備をバックハッチングするなどして、明示してください。</a:t>
            </a:r>
            <a:endParaRPr lang="en-US" altLang="ja-JP" sz="16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・フロー内に想定する発電量・使用電力量を記載してください。</a:t>
            </a:r>
            <a:endParaRPr lang="en-US" altLang="ja-JP" sz="16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defRPr/>
            </a:pPr>
            <a:r>
              <a:rPr lang="ja-JP" altLang="en-US" sz="1600" dirty="0">
                <a:solidFill>
                  <a:srgbClr val="FF0000"/>
                </a:solidFill>
                <a:latin typeface="Meiryo UI" panose="020B0604030504040204" pitchFamily="50" charset="-128"/>
                <a:ea typeface="Meiryo UI" panose="020B0604030504040204" pitchFamily="50" charset="-128"/>
              </a:rPr>
              <a:t>・複数のハウスを導入し、用途・エネルギーフローが異なる場合は、ハウス毎に記載してください。</a:t>
            </a:r>
            <a:endParaRPr lang="en-US" altLang="ja-JP" sz="1600" dirty="0">
              <a:solidFill>
                <a:srgbClr val="FF0000"/>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DBC2ADAF-BB3A-4205-8450-2B2A558F9521}"/>
              </a:ext>
            </a:extLst>
          </p:cNvPr>
          <p:cNvSpPr/>
          <p:nvPr/>
        </p:nvSpPr>
        <p:spPr>
          <a:xfrm>
            <a:off x="502833" y="5647728"/>
            <a:ext cx="1581374" cy="392079"/>
          </a:xfrm>
          <a:prstGeom prst="rect">
            <a:avLst/>
          </a:prstGeom>
          <a:noFill/>
          <a:ln w="63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a:solidFill>
                  <a:schemeClr val="tx1"/>
                </a:solidFill>
                <a:latin typeface="HGPｺﾞｼｯｸM" panose="020B0600000000000000" pitchFamily="50" charset="-128"/>
                <a:ea typeface="HGPｺﾞｼｯｸM" panose="020B0600000000000000" pitchFamily="50" charset="-128"/>
              </a:rPr>
              <a:t>平常時 使用電力量： *</a:t>
            </a:r>
            <a:r>
              <a:rPr kumimoji="1" lang="en-US" altLang="ja-JP" sz="800" dirty="0">
                <a:solidFill>
                  <a:schemeClr val="tx1"/>
                </a:solidFill>
                <a:latin typeface="HGPｺﾞｼｯｸM" panose="020B0600000000000000" pitchFamily="50" charset="-128"/>
                <a:ea typeface="HGPｺﾞｼｯｸM" panose="020B0600000000000000" pitchFamily="50" charset="-128"/>
              </a:rPr>
              <a:t>kWh/</a:t>
            </a:r>
            <a:r>
              <a:rPr kumimoji="1" lang="ja-JP" altLang="en-US" sz="800" dirty="0">
                <a:solidFill>
                  <a:schemeClr val="tx1"/>
                </a:solidFill>
                <a:latin typeface="HGPｺﾞｼｯｸM" panose="020B0600000000000000" pitchFamily="50" charset="-128"/>
                <a:ea typeface="HGPｺﾞｼｯｸM" panose="020B0600000000000000" pitchFamily="50" charset="-128"/>
              </a:rPr>
              <a:t>日</a:t>
            </a:r>
            <a:endParaRPr kumimoji="1" lang="en-US" altLang="ja-JP" sz="800" dirty="0">
              <a:solidFill>
                <a:schemeClr val="tx1"/>
              </a:solidFill>
              <a:latin typeface="HGPｺﾞｼｯｸM" panose="020B0600000000000000" pitchFamily="50" charset="-128"/>
              <a:ea typeface="HGPｺﾞｼｯｸM" panose="020B0600000000000000" pitchFamily="50" charset="-128"/>
            </a:endParaRPr>
          </a:p>
          <a:p>
            <a:r>
              <a:rPr kumimoji="1" lang="ja-JP" altLang="en-US" sz="800" dirty="0">
                <a:solidFill>
                  <a:srgbClr val="0000CC"/>
                </a:solidFill>
                <a:latin typeface="HGPｺﾞｼｯｸM" panose="020B0600000000000000" pitchFamily="50" charset="-128"/>
                <a:ea typeface="HGPｺﾞｼｯｸM" panose="020B0600000000000000" pitchFamily="50" charset="-128"/>
              </a:rPr>
              <a:t>非常時 使用電力量：</a:t>
            </a:r>
            <a:r>
              <a:rPr kumimoji="1" lang="en-US" altLang="ja-JP" sz="800" dirty="0">
                <a:solidFill>
                  <a:srgbClr val="0000CC"/>
                </a:solidFill>
                <a:latin typeface="HGPｺﾞｼｯｸM" panose="020B0600000000000000" pitchFamily="50" charset="-128"/>
                <a:ea typeface="HGPｺﾞｼｯｸM" panose="020B0600000000000000" pitchFamily="50" charset="-128"/>
              </a:rPr>
              <a:t>(</a:t>
            </a:r>
            <a:r>
              <a:rPr kumimoji="1" lang="ja-JP" altLang="en-US" sz="800" dirty="0">
                <a:solidFill>
                  <a:srgbClr val="0000CC"/>
                </a:solidFill>
                <a:latin typeface="HGPｺﾞｼｯｸM" panose="020B0600000000000000" pitchFamily="50" charset="-128"/>
                <a:ea typeface="HGPｺﾞｼｯｸM" panose="020B0600000000000000" pitchFamily="50" charset="-128"/>
              </a:rPr>
              <a:t>*</a:t>
            </a:r>
            <a:r>
              <a:rPr kumimoji="1" lang="en-US" altLang="ja-JP" sz="800" dirty="0">
                <a:solidFill>
                  <a:srgbClr val="0000CC"/>
                </a:solidFill>
                <a:latin typeface="HGPｺﾞｼｯｸM" panose="020B0600000000000000" pitchFamily="50" charset="-128"/>
                <a:ea typeface="HGPｺﾞｼｯｸM" panose="020B0600000000000000" pitchFamily="50" charset="-128"/>
              </a:rPr>
              <a:t>kWh/</a:t>
            </a:r>
            <a:r>
              <a:rPr kumimoji="1" lang="ja-JP" altLang="en-US" sz="800" dirty="0">
                <a:solidFill>
                  <a:srgbClr val="0000CC"/>
                </a:solidFill>
                <a:latin typeface="HGPｺﾞｼｯｸM" panose="020B0600000000000000" pitchFamily="50" charset="-128"/>
                <a:ea typeface="HGPｺﾞｼｯｸM" panose="020B0600000000000000" pitchFamily="50" charset="-128"/>
              </a:rPr>
              <a:t>日</a:t>
            </a:r>
            <a:r>
              <a:rPr kumimoji="1" lang="en-US" altLang="ja-JP" sz="800" dirty="0">
                <a:solidFill>
                  <a:srgbClr val="0000CC"/>
                </a:solidFill>
                <a:latin typeface="HGPｺﾞｼｯｸM" panose="020B0600000000000000" pitchFamily="50" charset="-128"/>
                <a:ea typeface="HGPｺﾞｼｯｸM" panose="020B0600000000000000" pitchFamily="50" charset="-128"/>
              </a:rPr>
              <a:t>)</a:t>
            </a:r>
            <a:endParaRPr kumimoji="1" lang="ja-JP" altLang="en-US" sz="800" dirty="0">
              <a:solidFill>
                <a:srgbClr val="0000CC"/>
              </a:solidFill>
              <a:latin typeface="HGPｺﾞｼｯｸM" panose="020B0600000000000000" pitchFamily="50" charset="-128"/>
              <a:ea typeface="HGPｺﾞｼｯｸM" panose="020B0600000000000000" pitchFamily="50" charset="-128"/>
            </a:endParaRPr>
          </a:p>
        </p:txBody>
      </p:sp>
      <p:cxnSp>
        <p:nvCxnSpPr>
          <p:cNvPr id="7" name="直線矢印コネクタ 6">
            <a:extLst>
              <a:ext uri="{FF2B5EF4-FFF2-40B4-BE49-F238E27FC236}">
                <a16:creationId xmlns:a16="http://schemas.microsoft.com/office/drawing/2014/main" id="{D75B0328-7193-42DB-9F63-73A52FD65BE9}"/>
              </a:ext>
            </a:extLst>
          </p:cNvPr>
          <p:cNvCxnSpPr>
            <a:cxnSpLocks/>
          </p:cNvCxnSpPr>
          <p:nvPr/>
        </p:nvCxnSpPr>
        <p:spPr>
          <a:xfrm>
            <a:off x="3207829" y="2310196"/>
            <a:ext cx="0" cy="46655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9DE901BF-2C14-433C-95DB-B535AC91C403}"/>
              </a:ext>
            </a:extLst>
          </p:cNvPr>
          <p:cNvCxnSpPr>
            <a:cxnSpLocks/>
          </p:cNvCxnSpPr>
          <p:nvPr/>
        </p:nvCxnSpPr>
        <p:spPr>
          <a:xfrm>
            <a:off x="3986324" y="3385089"/>
            <a:ext cx="5398101" cy="486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92F36C72-5D12-45C8-872C-4ED923312D36}"/>
              </a:ext>
            </a:extLst>
          </p:cNvPr>
          <p:cNvCxnSpPr>
            <a:cxnSpLocks/>
          </p:cNvCxnSpPr>
          <p:nvPr/>
        </p:nvCxnSpPr>
        <p:spPr>
          <a:xfrm>
            <a:off x="1575696" y="4011327"/>
            <a:ext cx="5346600" cy="7273"/>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F050A519-A893-4A81-BC16-0C46AC2FB8D4}"/>
              </a:ext>
            </a:extLst>
          </p:cNvPr>
          <p:cNvCxnSpPr>
            <a:cxnSpLocks/>
          </p:cNvCxnSpPr>
          <p:nvPr/>
        </p:nvCxnSpPr>
        <p:spPr>
          <a:xfrm>
            <a:off x="3994621" y="3363627"/>
            <a:ext cx="0" cy="67132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直線矢印コネクタ 97">
            <a:extLst>
              <a:ext uri="{FF2B5EF4-FFF2-40B4-BE49-F238E27FC236}">
                <a16:creationId xmlns:a16="http://schemas.microsoft.com/office/drawing/2014/main" id="{0EBBAAF4-76AB-4935-9221-475F14812D42}"/>
              </a:ext>
            </a:extLst>
          </p:cNvPr>
          <p:cNvCxnSpPr>
            <a:cxnSpLocks/>
          </p:cNvCxnSpPr>
          <p:nvPr/>
        </p:nvCxnSpPr>
        <p:spPr>
          <a:xfrm>
            <a:off x="2998068" y="4039406"/>
            <a:ext cx="0" cy="4680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a:extLst>
              <a:ext uri="{FF2B5EF4-FFF2-40B4-BE49-F238E27FC236}">
                <a16:creationId xmlns:a16="http://schemas.microsoft.com/office/drawing/2014/main" id="{CAE5DD73-DB52-4EF2-9A12-A73F0C3043AA}"/>
              </a:ext>
            </a:extLst>
          </p:cNvPr>
          <p:cNvCxnSpPr>
            <a:cxnSpLocks/>
          </p:cNvCxnSpPr>
          <p:nvPr/>
        </p:nvCxnSpPr>
        <p:spPr>
          <a:xfrm>
            <a:off x="1594485" y="4015106"/>
            <a:ext cx="1" cy="4923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a:extLst>
              <a:ext uri="{FF2B5EF4-FFF2-40B4-BE49-F238E27FC236}">
                <a16:creationId xmlns:a16="http://schemas.microsoft.com/office/drawing/2014/main" id="{3DA80164-7125-4179-849C-AB30D2CC26D0}"/>
              </a:ext>
            </a:extLst>
          </p:cNvPr>
          <p:cNvCxnSpPr>
            <a:cxnSpLocks/>
          </p:cNvCxnSpPr>
          <p:nvPr/>
        </p:nvCxnSpPr>
        <p:spPr>
          <a:xfrm>
            <a:off x="4485183" y="4005064"/>
            <a:ext cx="1" cy="4923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a:extLst>
              <a:ext uri="{FF2B5EF4-FFF2-40B4-BE49-F238E27FC236}">
                <a16:creationId xmlns:a16="http://schemas.microsoft.com/office/drawing/2014/main" id="{ED3516BB-714A-4257-ABE2-C9EBC6FB495C}"/>
              </a:ext>
            </a:extLst>
          </p:cNvPr>
          <p:cNvCxnSpPr>
            <a:cxnSpLocks/>
          </p:cNvCxnSpPr>
          <p:nvPr/>
        </p:nvCxnSpPr>
        <p:spPr>
          <a:xfrm flipH="1">
            <a:off x="5846700" y="4039041"/>
            <a:ext cx="12333" cy="62910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B619E31C-3B1C-4008-89A1-913CBAE03CA8}"/>
              </a:ext>
            </a:extLst>
          </p:cNvPr>
          <p:cNvCxnSpPr>
            <a:cxnSpLocks/>
          </p:cNvCxnSpPr>
          <p:nvPr/>
        </p:nvCxnSpPr>
        <p:spPr>
          <a:xfrm>
            <a:off x="4654252" y="3922547"/>
            <a:ext cx="0" cy="57573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直線矢印コネクタ 104">
            <a:extLst>
              <a:ext uri="{FF2B5EF4-FFF2-40B4-BE49-F238E27FC236}">
                <a16:creationId xmlns:a16="http://schemas.microsoft.com/office/drawing/2014/main" id="{DCF5272F-CE0F-4D8A-97BB-741F8A4E4C99}"/>
              </a:ext>
            </a:extLst>
          </p:cNvPr>
          <p:cNvCxnSpPr>
            <a:cxnSpLocks/>
          </p:cNvCxnSpPr>
          <p:nvPr/>
        </p:nvCxnSpPr>
        <p:spPr>
          <a:xfrm>
            <a:off x="3182777" y="3947068"/>
            <a:ext cx="0" cy="569133"/>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105">
            <a:extLst>
              <a:ext uri="{FF2B5EF4-FFF2-40B4-BE49-F238E27FC236}">
                <a16:creationId xmlns:a16="http://schemas.microsoft.com/office/drawing/2014/main" id="{D232766A-F01A-41FF-8576-1BA3E48E57A2}"/>
              </a:ext>
            </a:extLst>
          </p:cNvPr>
          <p:cNvCxnSpPr>
            <a:cxnSpLocks/>
          </p:cNvCxnSpPr>
          <p:nvPr/>
        </p:nvCxnSpPr>
        <p:spPr>
          <a:xfrm>
            <a:off x="1773932" y="3903129"/>
            <a:ext cx="0" cy="604302"/>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106">
            <a:extLst>
              <a:ext uri="{FF2B5EF4-FFF2-40B4-BE49-F238E27FC236}">
                <a16:creationId xmlns:a16="http://schemas.microsoft.com/office/drawing/2014/main" id="{7AE3ED4C-0AB7-43FD-A237-43E18117DEFD}"/>
              </a:ext>
            </a:extLst>
          </p:cNvPr>
          <p:cNvCxnSpPr>
            <a:cxnSpLocks/>
          </p:cNvCxnSpPr>
          <p:nvPr/>
        </p:nvCxnSpPr>
        <p:spPr>
          <a:xfrm>
            <a:off x="7065490" y="3903129"/>
            <a:ext cx="0" cy="53759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コネクタ 107">
            <a:extLst>
              <a:ext uri="{FF2B5EF4-FFF2-40B4-BE49-F238E27FC236}">
                <a16:creationId xmlns:a16="http://schemas.microsoft.com/office/drawing/2014/main" id="{4094F25E-6437-4FD1-965B-BDE42960407A}"/>
              </a:ext>
            </a:extLst>
          </p:cNvPr>
          <p:cNvCxnSpPr>
            <a:cxnSpLocks/>
          </p:cNvCxnSpPr>
          <p:nvPr/>
        </p:nvCxnSpPr>
        <p:spPr>
          <a:xfrm>
            <a:off x="1773932" y="3924565"/>
            <a:ext cx="5291558" cy="599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a:extLst>
              <a:ext uri="{FF2B5EF4-FFF2-40B4-BE49-F238E27FC236}">
                <a16:creationId xmlns:a16="http://schemas.microsoft.com/office/drawing/2014/main" id="{37D49796-63DF-4CD9-AB7F-5115D0BD1121}"/>
              </a:ext>
            </a:extLst>
          </p:cNvPr>
          <p:cNvCxnSpPr>
            <a:cxnSpLocks/>
          </p:cNvCxnSpPr>
          <p:nvPr/>
        </p:nvCxnSpPr>
        <p:spPr>
          <a:xfrm>
            <a:off x="3525604" y="3212976"/>
            <a:ext cx="350660" cy="5649"/>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a:extLst>
              <a:ext uri="{FF2B5EF4-FFF2-40B4-BE49-F238E27FC236}">
                <a16:creationId xmlns:a16="http://schemas.microsoft.com/office/drawing/2014/main" id="{C1ED6790-49CE-4AAF-A16C-55CD76D3365C}"/>
              </a:ext>
            </a:extLst>
          </p:cNvPr>
          <p:cNvCxnSpPr>
            <a:cxnSpLocks/>
          </p:cNvCxnSpPr>
          <p:nvPr/>
        </p:nvCxnSpPr>
        <p:spPr>
          <a:xfrm flipV="1">
            <a:off x="3874390" y="2314376"/>
            <a:ext cx="8137" cy="1588753"/>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1" name="直線矢印コネクタ 110">
            <a:extLst>
              <a:ext uri="{FF2B5EF4-FFF2-40B4-BE49-F238E27FC236}">
                <a16:creationId xmlns:a16="http://schemas.microsoft.com/office/drawing/2014/main" id="{03B1812B-FA5E-44A2-8B0A-EDE5725DCC9F}"/>
              </a:ext>
            </a:extLst>
          </p:cNvPr>
          <p:cNvCxnSpPr>
            <a:cxnSpLocks/>
          </p:cNvCxnSpPr>
          <p:nvPr/>
        </p:nvCxnSpPr>
        <p:spPr>
          <a:xfrm>
            <a:off x="3029383" y="2314376"/>
            <a:ext cx="0" cy="450178"/>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a:extLst>
              <a:ext uri="{FF2B5EF4-FFF2-40B4-BE49-F238E27FC236}">
                <a16:creationId xmlns:a16="http://schemas.microsoft.com/office/drawing/2014/main" id="{556F40F5-597F-43F3-9543-6D35CC1B4FBA}"/>
              </a:ext>
            </a:extLst>
          </p:cNvPr>
          <p:cNvCxnSpPr>
            <a:cxnSpLocks/>
          </p:cNvCxnSpPr>
          <p:nvPr/>
        </p:nvCxnSpPr>
        <p:spPr>
          <a:xfrm>
            <a:off x="1426418" y="3804123"/>
            <a:ext cx="0" cy="693537"/>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a:extLst>
              <a:ext uri="{FF2B5EF4-FFF2-40B4-BE49-F238E27FC236}">
                <a16:creationId xmlns:a16="http://schemas.microsoft.com/office/drawing/2014/main" id="{D2819360-8DB8-4D2D-9C8B-56B456E2AC7E}"/>
              </a:ext>
            </a:extLst>
          </p:cNvPr>
          <p:cNvCxnSpPr>
            <a:cxnSpLocks/>
          </p:cNvCxnSpPr>
          <p:nvPr/>
        </p:nvCxnSpPr>
        <p:spPr>
          <a:xfrm>
            <a:off x="4330545" y="3828069"/>
            <a:ext cx="0" cy="665868"/>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コネクタ 113">
            <a:extLst>
              <a:ext uri="{FF2B5EF4-FFF2-40B4-BE49-F238E27FC236}">
                <a16:creationId xmlns:a16="http://schemas.microsoft.com/office/drawing/2014/main" id="{DEE8737A-3608-4AFA-8C39-1386B2E19C39}"/>
              </a:ext>
            </a:extLst>
          </p:cNvPr>
          <p:cNvCxnSpPr>
            <a:cxnSpLocks/>
          </p:cNvCxnSpPr>
          <p:nvPr/>
        </p:nvCxnSpPr>
        <p:spPr>
          <a:xfrm>
            <a:off x="1413892" y="3834332"/>
            <a:ext cx="2944151" cy="0"/>
          </a:xfrm>
          <a:prstGeom prst="line">
            <a:avLst/>
          </a:prstGeom>
          <a:ln w="5715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115" name="直線コネクタ 114">
            <a:extLst>
              <a:ext uri="{FF2B5EF4-FFF2-40B4-BE49-F238E27FC236}">
                <a16:creationId xmlns:a16="http://schemas.microsoft.com/office/drawing/2014/main" id="{CF8FFA5C-CE8C-4877-92D1-C311C7C9BDAA}"/>
              </a:ext>
            </a:extLst>
          </p:cNvPr>
          <p:cNvCxnSpPr>
            <a:cxnSpLocks/>
          </p:cNvCxnSpPr>
          <p:nvPr/>
        </p:nvCxnSpPr>
        <p:spPr>
          <a:xfrm>
            <a:off x="3515826" y="3302494"/>
            <a:ext cx="278401" cy="3757"/>
          </a:xfrm>
          <a:prstGeom prst="line">
            <a:avLst/>
          </a:prstGeom>
          <a:ln w="57150">
            <a:solidFill>
              <a:srgbClr val="3366FF"/>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4E4FD4A8-C91D-431D-903C-9B5EB9874145}"/>
              </a:ext>
            </a:extLst>
          </p:cNvPr>
          <p:cNvCxnSpPr>
            <a:cxnSpLocks/>
          </p:cNvCxnSpPr>
          <p:nvPr/>
        </p:nvCxnSpPr>
        <p:spPr>
          <a:xfrm>
            <a:off x="3762049" y="2310196"/>
            <a:ext cx="0" cy="1550852"/>
          </a:xfrm>
          <a:prstGeom prst="line">
            <a:avLst/>
          </a:prstGeom>
          <a:ln w="57150">
            <a:solidFill>
              <a:srgbClr val="3366FF"/>
            </a:solidFill>
          </a:ln>
        </p:spPr>
        <p:style>
          <a:lnRef idx="1">
            <a:schemeClr val="accent1"/>
          </a:lnRef>
          <a:fillRef idx="0">
            <a:schemeClr val="accent1"/>
          </a:fillRef>
          <a:effectRef idx="0">
            <a:schemeClr val="accent1"/>
          </a:effectRef>
          <a:fontRef idx="minor">
            <a:schemeClr val="tx1"/>
          </a:fontRef>
        </p:style>
      </p:cxnSp>
      <p:grpSp>
        <p:nvGrpSpPr>
          <p:cNvPr id="135" name="グループ化 134">
            <a:extLst>
              <a:ext uri="{FF2B5EF4-FFF2-40B4-BE49-F238E27FC236}">
                <a16:creationId xmlns:a16="http://schemas.microsoft.com/office/drawing/2014/main" id="{F844D05E-EE00-43B0-A064-8783657CBD8C}"/>
              </a:ext>
            </a:extLst>
          </p:cNvPr>
          <p:cNvGrpSpPr/>
          <p:nvPr/>
        </p:nvGrpSpPr>
        <p:grpSpPr>
          <a:xfrm>
            <a:off x="9571706" y="4462164"/>
            <a:ext cx="499814" cy="576064"/>
            <a:chOff x="9571706" y="4462164"/>
            <a:chExt cx="499814" cy="576064"/>
          </a:xfrm>
        </p:grpSpPr>
        <p:cxnSp>
          <p:nvCxnSpPr>
            <p:cNvPr id="131" name="直線矢印コネクタ 130">
              <a:extLst>
                <a:ext uri="{FF2B5EF4-FFF2-40B4-BE49-F238E27FC236}">
                  <a16:creationId xmlns:a16="http://schemas.microsoft.com/office/drawing/2014/main" id="{C3AB782F-9862-4DCD-A08C-1258CDDDB77F}"/>
                </a:ext>
              </a:extLst>
            </p:cNvPr>
            <p:cNvCxnSpPr>
              <a:cxnSpLocks/>
            </p:cNvCxnSpPr>
            <p:nvPr/>
          </p:nvCxnSpPr>
          <p:spPr>
            <a:xfrm flipH="1">
              <a:off x="9571706" y="4462164"/>
              <a:ext cx="495672"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50D88E0C-5C9B-43B1-94F8-5FFEDC5FE9B5}"/>
                </a:ext>
              </a:extLst>
            </p:cNvPr>
            <p:cNvCxnSpPr>
              <a:cxnSpLocks/>
            </p:cNvCxnSpPr>
            <p:nvPr/>
          </p:nvCxnSpPr>
          <p:spPr>
            <a:xfrm flipH="1">
              <a:off x="9575848" y="5038228"/>
              <a:ext cx="495672" cy="0"/>
            </a:xfrm>
            <a:prstGeom prst="straightConnector1">
              <a:avLst/>
            </a:prstGeom>
            <a:ln w="57150">
              <a:solidFill>
                <a:srgbClr val="3366FF"/>
              </a:solidFill>
              <a:tailEnd type="triangle"/>
            </a:ln>
          </p:spPr>
          <p:style>
            <a:lnRef idx="1">
              <a:schemeClr val="accent1"/>
            </a:lnRef>
            <a:fillRef idx="0">
              <a:schemeClr val="accent1"/>
            </a:fillRef>
            <a:effectRef idx="0">
              <a:schemeClr val="accent1"/>
            </a:effectRef>
            <a:fontRef idx="minor">
              <a:schemeClr val="tx1"/>
            </a:fontRef>
          </p:style>
        </p:cxnSp>
        <p:cxnSp>
          <p:nvCxnSpPr>
            <p:cNvPr id="134" name="直線矢印コネクタ 133">
              <a:extLst>
                <a:ext uri="{FF2B5EF4-FFF2-40B4-BE49-F238E27FC236}">
                  <a16:creationId xmlns:a16="http://schemas.microsoft.com/office/drawing/2014/main" id="{17868997-A68A-48B0-8FD9-1092184BAB5F}"/>
                </a:ext>
              </a:extLst>
            </p:cNvPr>
            <p:cNvCxnSpPr>
              <a:cxnSpLocks/>
            </p:cNvCxnSpPr>
            <p:nvPr/>
          </p:nvCxnSpPr>
          <p:spPr>
            <a:xfrm flipH="1">
              <a:off x="9571706" y="4747048"/>
              <a:ext cx="49567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4" name="直方体 3">
            <a:extLst>
              <a:ext uri="{FF2B5EF4-FFF2-40B4-BE49-F238E27FC236}">
                <a16:creationId xmlns:a16="http://schemas.microsoft.com/office/drawing/2014/main" id="{6D911C0F-77C1-7699-303A-EB1AD770453F}"/>
              </a:ext>
            </a:extLst>
          </p:cNvPr>
          <p:cNvSpPr/>
          <p:nvPr/>
        </p:nvSpPr>
        <p:spPr>
          <a:xfrm>
            <a:off x="3889651" y="4477920"/>
            <a:ext cx="1148632" cy="996027"/>
          </a:xfrm>
          <a:prstGeom prst="cub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rPr>
              <a:t>エネルギー計測装置</a:t>
            </a:r>
            <a:endParaRPr kumimoji="1" lang="en-US" altLang="ja-JP" sz="1000" dirty="0">
              <a:solidFill>
                <a:schemeClr val="tx1"/>
              </a:solidFill>
            </a:endParaRPr>
          </a:p>
          <a:p>
            <a:pPr algn="ctr"/>
            <a:r>
              <a:rPr kumimoji="1" lang="ja-JP" altLang="en-US" sz="1400" dirty="0">
                <a:solidFill>
                  <a:schemeClr val="tx1"/>
                </a:solidFill>
              </a:rPr>
              <a:t>*</a:t>
            </a:r>
            <a:r>
              <a:rPr kumimoji="1" lang="en-US" altLang="ja-JP" sz="1400" dirty="0">
                <a:solidFill>
                  <a:schemeClr val="tx1"/>
                </a:solidFill>
              </a:rPr>
              <a:t>kWh/</a:t>
            </a:r>
            <a:r>
              <a:rPr kumimoji="1" lang="ja-JP" altLang="en-US" sz="1400" dirty="0">
                <a:solidFill>
                  <a:schemeClr val="tx1"/>
                </a:solidFill>
              </a:rPr>
              <a:t>日</a:t>
            </a:r>
            <a:endParaRPr kumimoji="1" lang="en-US" altLang="ja-JP" sz="1400" dirty="0">
              <a:solidFill>
                <a:schemeClr val="tx1"/>
              </a:solidFill>
            </a:endParaRPr>
          </a:p>
          <a:p>
            <a:pPr algn="ctr"/>
            <a:r>
              <a:rPr kumimoji="1" lang="en-US" altLang="ja-JP" sz="1000" dirty="0">
                <a:solidFill>
                  <a:srgbClr val="0000CC"/>
                </a:solidFill>
                <a:latin typeface="+mn-ea"/>
              </a:rPr>
              <a:t>(</a:t>
            </a:r>
            <a:r>
              <a:rPr kumimoji="1" lang="ja-JP" altLang="en-US" sz="1000" dirty="0">
                <a:solidFill>
                  <a:srgbClr val="0000CC"/>
                </a:solidFill>
                <a:latin typeface="+mn-ea"/>
              </a:rPr>
              <a:t>*</a:t>
            </a:r>
            <a:r>
              <a:rPr kumimoji="1" lang="en-US" altLang="ja-JP" sz="1000" dirty="0">
                <a:solidFill>
                  <a:srgbClr val="0000CC"/>
                </a:solidFill>
                <a:latin typeface="+mn-ea"/>
              </a:rPr>
              <a:t>kWh/</a:t>
            </a:r>
            <a:r>
              <a:rPr kumimoji="1" lang="ja-JP" altLang="en-US" sz="1000" dirty="0">
                <a:solidFill>
                  <a:srgbClr val="0000CC"/>
                </a:solidFill>
                <a:latin typeface="+mn-ea"/>
              </a:rPr>
              <a:t>日</a:t>
            </a:r>
            <a:r>
              <a:rPr kumimoji="1" lang="en-US" altLang="ja-JP" sz="1000" dirty="0">
                <a:solidFill>
                  <a:srgbClr val="0000CC"/>
                </a:solidFill>
                <a:latin typeface="+mn-ea"/>
              </a:rPr>
              <a:t>)</a:t>
            </a:r>
            <a:endParaRPr kumimoji="1" lang="ja-JP" altLang="en-US" sz="1400" dirty="0">
              <a:solidFill>
                <a:srgbClr val="0000CC"/>
              </a:solidFill>
            </a:endParaRPr>
          </a:p>
        </p:txBody>
      </p:sp>
      <p:cxnSp>
        <p:nvCxnSpPr>
          <p:cNvPr id="18" name="直線矢印コネクタ 17">
            <a:extLst>
              <a:ext uri="{FF2B5EF4-FFF2-40B4-BE49-F238E27FC236}">
                <a16:creationId xmlns:a16="http://schemas.microsoft.com/office/drawing/2014/main" id="{BF03769D-B10B-D5F8-0C83-D9E4D3F35155}"/>
              </a:ext>
            </a:extLst>
          </p:cNvPr>
          <p:cNvCxnSpPr>
            <a:cxnSpLocks/>
          </p:cNvCxnSpPr>
          <p:nvPr/>
        </p:nvCxnSpPr>
        <p:spPr>
          <a:xfrm>
            <a:off x="6895137" y="4009227"/>
            <a:ext cx="0" cy="43150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024CA5A4-EA88-24FE-C496-E8D3A03CFD73}"/>
              </a:ext>
            </a:extLst>
          </p:cNvPr>
          <p:cNvCxnSpPr>
            <a:cxnSpLocks/>
          </p:cNvCxnSpPr>
          <p:nvPr/>
        </p:nvCxnSpPr>
        <p:spPr>
          <a:xfrm flipH="1">
            <a:off x="6004471" y="3901651"/>
            <a:ext cx="19367" cy="77698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621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レトロスペクト">
  <a:themeElements>
    <a:clrScheme name="ペーパー">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0</TotalTime>
  <Words>944</Words>
  <Application>Microsoft Office PowerPoint</Application>
  <PresentationFormat>ユーザー設定</PresentationFormat>
  <Paragraphs>101</Paragraphs>
  <Slides>7</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7</vt:i4>
      </vt:variant>
    </vt:vector>
  </HeadingPairs>
  <TitlesOfParts>
    <vt:vector size="16" baseType="lpstr">
      <vt:lpstr>HGPｺﾞｼｯｸM</vt:lpstr>
      <vt:lpstr>Meiryo UI</vt:lpstr>
      <vt:lpstr>ＭＳ Ｐゴシック</vt:lpstr>
      <vt:lpstr>メイリオ</vt:lpstr>
      <vt:lpstr>Arial</vt:lpstr>
      <vt:lpstr>Calibri</vt:lpstr>
      <vt:lpstr>Calibri Light</vt:lpstr>
      <vt:lpstr>レトロスペクト</vt:lpstr>
      <vt:lpstr>デザインの設定</vt:lpstr>
      <vt:lpstr>(事業名)の概要</vt:lpstr>
      <vt:lpstr>１．補助事業の概要</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2020-05-22T05:04:12Z</dcterms:created>
  <dcterms:modified xsi:type="dcterms:W3CDTF">2023-08-23T09:12:55Z</dcterms:modified>
</cp:coreProperties>
</file>