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08" r:id="rId4"/>
    <p:sldMasterId id="2147484058" r:id="rId5"/>
  </p:sldMasterIdLst>
  <p:notesMasterIdLst>
    <p:notesMasterId r:id="rId11"/>
  </p:notesMasterIdLst>
  <p:handoutMasterIdLst>
    <p:handoutMasterId r:id="rId12"/>
  </p:handoutMasterIdLst>
  <p:sldIdLst>
    <p:sldId id="268" r:id="rId6"/>
    <p:sldId id="270" r:id="rId7"/>
    <p:sldId id="276" r:id="rId8"/>
    <p:sldId id="277" r:id="rId9"/>
    <p:sldId id="275" r:id="rId10"/>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p:cViewPr varScale="1">
        <p:scale>
          <a:sx n="74" d="100"/>
          <a:sy n="74" d="100"/>
        </p:scale>
        <p:origin x="86" y="269"/>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2021/6/25</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2021/6/25</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7355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2825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93441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4DA6D5-9530-49BF-BF73-8E089E9B5CC6}"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120D95-8401-4D8D-B96D-A17D329A1B55}"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00328F-15ED-45F2-8E49-C8D8806DD9BA}"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6/25/2021</a:t>
            </a:fld>
            <a:endParaRPr lang="en-US" dirty="0"/>
          </a:p>
        </p:txBody>
      </p:sp>
      <p:sp>
        <p:nvSpPr>
          <p:cNvPr id="5" name="Footer Placeholder 4"/>
          <p:cNvSpPr>
            <a:spLocks noGrp="1"/>
          </p:cNvSpPr>
          <p:nvPr>
            <p:ph type="ftr" sz="quarter" idx="11"/>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36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6/25/2021</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65322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62A77B-C5D2-4CD8-9D4F-9E44885B9FFE}" type="datetime1">
              <a:rPr lang="en-US" altLang="ja-JP" noProof="0" smtClean="0"/>
              <a:t>6/25/2021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367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6786B29-A157-4CA5-86A4-C3077D88FAAD}" type="datetime1">
              <a:rPr lang="en-US" altLang="ja-JP" noProof="0" smtClean="0"/>
              <a:t>6/25/2021</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378660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CA48CE6-001A-43B8-88F3-C9BB2C4A60F3}" type="datetime1">
              <a:rPr lang="en-US" altLang="ja-JP" noProof="0" smtClean="0"/>
              <a:t>6/25/2021</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73973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7F0E6C-D752-499B-97AA-230C9A3BC2B5}" type="datetime1">
              <a:rPr lang="en-US" altLang="ja-JP" noProof="0" smtClean="0"/>
              <a:t>6/25/2021</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61145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6D1DEB-E6A9-456B-A705-87F8564D31E1}" type="datetime1">
              <a:rPr lang="en-US" altLang="ja-JP" noProof="0" smtClean="0"/>
              <a:t>6/25/2021</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3447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24271A48-F18A-45B3-BC05-1E27DA3F88AF}" type="datetimeFigureOut">
              <a:rPr lang="en-US" smtClean="0"/>
              <a:t>6/25/2021</a:t>
            </a:fld>
            <a:endParaRPr lang="en-US" dirty="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307043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6DAEF2-13F8-4815-8D03-00E691B152AD}"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986EE6-FCB6-4A92-8C90-9109B077FCB6}" type="datetime1">
              <a:rPr lang="en-US" altLang="ja-JP" noProof="0" smtClean="0"/>
              <a:t>6/25/2021</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19746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6/25/2021</a:t>
            </a:fld>
            <a:endParaRPr lang="en-US" dirty="0"/>
          </a:p>
        </p:txBody>
      </p:sp>
      <p:sp>
        <p:nvSpPr>
          <p:cNvPr id="5" name="Footer Placeholder 4"/>
          <p:cNvSpPr>
            <a:spLocks noGrp="1"/>
          </p:cNvSpPr>
          <p:nvPr>
            <p:ph type="ftr" sz="quarter" idx="11"/>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6289914"/>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C425D8-837F-4C1E-9D34-8590EDE63EC9}" type="datetime1">
              <a:rPr lang="en-US" altLang="ja-JP" noProof="0" smtClean="0"/>
              <a:t>6/25/2021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921510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4000">
                <a:latin typeface="Meiryo UI" panose="020B0604030504040204" pitchFamily="50" charset="-128"/>
                <a:ea typeface="Meiryo UI" panose="020B0604030504040204" pitchFamily="50" charset="-128"/>
              </a:defRPr>
            </a:lvl1pPr>
          </a:lstStyle>
          <a:p>
            <a:r>
              <a:rPr kumimoji="1" lang="ja-JP" altLang="en-US" dirty="0"/>
              <a:t>マスター タイトルの書式設定</a:t>
            </a:r>
          </a:p>
        </p:txBody>
      </p:sp>
      <p:sp>
        <p:nvSpPr>
          <p:cNvPr id="4" name="フッター プレースホルダー 3"/>
          <p:cNvSpPr>
            <a:spLocks noGrp="1"/>
          </p:cNvSpPr>
          <p:nvPr>
            <p:ph type="ftr" sz="quarter" idx="11"/>
          </p:nvPr>
        </p:nvSpPr>
        <p:spPr>
          <a:xfrm>
            <a:off x="1096994" y="6453336"/>
            <a:ext cx="10055781" cy="404664"/>
          </a:xfrm>
        </p:spPr>
        <p:txBody>
          <a:bodyPr/>
          <a:lstStyle>
            <a:lvl1pPr>
              <a:defRPr sz="1200">
                <a:latin typeface="Meiryo UI" panose="020B0604030504040204" pitchFamily="50" charset="-128"/>
                <a:ea typeface="Meiryo UI" panose="020B0604030504040204" pitchFamily="50" charset="-128"/>
              </a:defRPr>
            </a:lvl1pPr>
          </a:lstStyle>
          <a:p>
            <a:r>
              <a:rPr lang="ja-JP" altLang="en-US" dirty="0"/>
              <a:t>令和</a:t>
            </a:r>
            <a:r>
              <a:rPr lang="en-US" altLang="ja-JP" dirty="0"/>
              <a:t>2</a:t>
            </a:r>
            <a:r>
              <a:rPr lang="ja-JP" altLang="en-US" dirty="0"/>
              <a:t>年度二酸化炭素排出抑制対策事業費等補助金　配送拠点等エネルギーステーション化による地域貢献型脱炭素物流等構築支援事業</a:t>
            </a:r>
          </a:p>
        </p:txBody>
      </p:sp>
    </p:spTree>
    <p:extLst>
      <p:ext uri="{BB962C8B-B14F-4D97-AF65-F5344CB8AC3E}">
        <p14:creationId xmlns:p14="http://schemas.microsoft.com/office/powerpoint/2010/main" val="303609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日付プレースホルダー 9"/>
          <p:cNvSpPr>
            <a:spLocks noGrp="1"/>
          </p:cNvSpPr>
          <p:nvPr>
            <p:ph type="dt" sz="half" idx="10"/>
          </p:nvPr>
        </p:nvSpPr>
        <p:spPr>
          <a:xfrm>
            <a:off x="1096995" y="6459786"/>
            <a:ext cx="2471627" cy="365125"/>
          </a:xfrm>
          <a:prstGeom prst="rect">
            <a:avLst/>
          </a:prstGeom>
        </p:spPr>
        <p:txBody>
          <a:bodyPr/>
          <a:lstStyle/>
          <a:p>
            <a:fld id="{0C62A77B-C5D2-4CD8-9D4F-9E44885B9FFE}" type="datetime1">
              <a:rPr lang="en-US" altLang="ja-JP" noProof="0" smtClean="0"/>
              <a:t>6/25/2021</a:t>
            </a:fld>
            <a:endParaRPr lang="ja-JP" altLang="en-US" noProof="0"/>
          </a:p>
        </p:txBody>
      </p:sp>
      <p:sp>
        <p:nvSpPr>
          <p:cNvPr id="11" name="フッター プレースホルダー 10"/>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12" name="スライド番号プレースホルダー 11"/>
          <p:cNvSpPr>
            <a:spLocks noGrp="1"/>
          </p:cNvSpPr>
          <p:nvPr>
            <p:ph type="sldNum" sz="quarter" idx="12"/>
          </p:nvPr>
        </p:nvSpPr>
        <p:spPr>
          <a:xfrm>
            <a:off x="9897880" y="6459786"/>
            <a:ext cx="1311683" cy="365125"/>
          </a:xfrm>
          <a:prstGeom prst="rect">
            <a:avLst/>
          </a:prstGeom>
        </p:spPr>
        <p:txBody>
          <a:bodyPr/>
          <a:lstStyle/>
          <a:p>
            <a:fld id="{DF28FB93-0A08-4E7D-8E63-9EFA29F1E093}" type="slidenum">
              <a:rPr lang="en-US" altLang="ja-JP" noProof="0" smtClean="0"/>
              <a:pPr/>
              <a:t>‹#›</a:t>
            </a:fld>
            <a:endParaRPr lang="ja-JP" altLang="en-US" noProof="0"/>
          </a:p>
        </p:txBody>
      </p:sp>
      <p:sp>
        <p:nvSpPr>
          <p:cNvPr id="13" name="タイトル 12"/>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881061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a:xfrm>
            <a:off x="1096995" y="6459786"/>
            <a:ext cx="2471627" cy="365125"/>
          </a:xfrm>
          <a:prstGeom prst="rect">
            <a:avLst/>
          </a:prstGeom>
        </p:spPr>
        <p:txBody>
          <a:bodyPr rtlCol="0"/>
          <a:lstStyle>
            <a:lvl1pPr>
              <a:defRPr>
                <a:latin typeface="Meiryo UI" panose="020B0604030504040204" pitchFamily="34" charset="-128"/>
                <a:ea typeface="Meiryo UI" panose="020B0604030504040204" pitchFamily="34" charset="-128"/>
              </a:defRPr>
            </a:lvl1pPr>
          </a:lstStyle>
          <a:p>
            <a:fld id="{6CBDAD11-34C3-4560-B6F3-8B437D70463B}" type="datetime1">
              <a:rPr lang="en-US" altLang="ja-JP" noProof="0" smtClean="0"/>
              <a:t>6/25/2021</a:t>
            </a:fld>
            <a:endParaRPr lang="ja-JP" altLang="en-US" noProof="0" dirty="0"/>
          </a:p>
        </p:txBody>
      </p:sp>
      <p:sp>
        <p:nvSpPr>
          <p:cNvPr id="6" name="スライド番号プレースホルダー 5"/>
          <p:cNvSpPr>
            <a:spLocks noGrp="1"/>
          </p:cNvSpPr>
          <p:nvPr>
            <p:ph type="sldNum" sz="quarter" idx="12"/>
          </p:nvPr>
        </p:nvSpPr>
        <p:spPr>
          <a:xfrm>
            <a:off x="9897880" y="6459786"/>
            <a:ext cx="1311683" cy="365125"/>
          </a:xfrm>
          <a:prstGeom prst="rect">
            <a:avLst/>
          </a:prstGeom>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フッター プレースホルダー 2"/>
          <p:cNvSpPr>
            <a:spLocks noGrp="1"/>
          </p:cNvSpPr>
          <p:nvPr>
            <p:ph type="ftr" sz="quarter" idx="10"/>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Tree>
    <p:extLst>
      <p:ext uri="{BB962C8B-B14F-4D97-AF65-F5344CB8AC3E}">
        <p14:creationId xmlns:p14="http://schemas.microsoft.com/office/powerpoint/2010/main" val="2446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3AD3355-7727-474F-9479-1D5510F07A68}"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317804-7163-44CD-8257-C212F46E37B3}"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E483C1-3C32-4569-876E-1DAF41DDEFD0}" type="datetime1">
              <a:rPr kumimoji="1" lang="en-US" altLang="ja-JP" smtClean="0"/>
              <a:t>6/25/2021</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62ABE9-97D8-4E43-8B32-C3C2AA84A67E}" type="datetime1">
              <a:rPr kumimoji="1" lang="en-US" altLang="ja-JP" smtClean="0"/>
              <a:t>6/25/2021</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71EC5B-7248-462B-B179-45180074A6CB}" type="datetime1">
              <a:rPr kumimoji="1" lang="en-US" altLang="ja-JP" smtClean="0"/>
              <a:t>6/25/2021</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65D296-CA1A-4597-9294-20291C07EEEA}"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33C8E0-1ABA-4668-9FA0-AD2B0F55E96A}"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B7D11-D0CD-49F1-95C1-212D29459E7B}" type="datetime1">
              <a:rPr kumimoji="1" lang="en-US" altLang="ja-JP" smtClean="0"/>
              <a:t>6/25/2021</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C2DB7D11-D0CD-49F1-95C1-212D29459E7B}" type="datetime1">
              <a:rPr kumimoji="1" lang="en-US" altLang="ja-JP" smtClean="0"/>
              <a:t>6/25/2021</a:t>
            </a:fld>
            <a:endParaRPr kumimoji="1" lang="ja-JP" alt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473755CC-3C6E-4C87-B418-F7F8E1FCAFDF}" type="slidenum">
              <a:rPr kumimoji="1" lang="ja-JP" altLang="en-US" smtClean="0"/>
              <a:t>‹#›</a:t>
            </a:fld>
            <a:endParaRPr kumimoji="1" lang="ja-JP" alt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082708"/>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20" r:id="rId12"/>
    <p:sldLayoutId id="2147483999" r:id="rId13"/>
    <p:sldLayoutId id="2147483914" r:id="rId14"/>
    <p:sldLayoutId id="2147484021"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マスタープラン策定事業の概要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4438228" y="568681"/>
            <a:ext cx="7211652" cy="1357954"/>
          </a:xfrm>
          <a:prstGeom prst="rect">
            <a:avLst/>
          </a:prstGeom>
          <a:solidFill>
            <a:schemeClr val="accent6">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　</a:t>
            </a:r>
            <a:r>
              <a:rPr lang="en-US" altLang="ja-JP" dirty="0">
                <a:solidFill>
                  <a:srgbClr val="FF0000"/>
                </a:solidFill>
              </a:rPr>
              <a:t>※</a:t>
            </a:r>
            <a:r>
              <a:rPr lang="ja-JP" altLang="en-US" dirty="0">
                <a:solidFill>
                  <a:srgbClr val="FF0000"/>
                </a:solidFill>
              </a:rPr>
              <a:t>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等、「赤字の部分」、「青字」は、削除して</a:t>
            </a:r>
            <a:endParaRPr lang="en-US" altLang="ja-JP" dirty="0">
              <a:solidFill>
                <a:srgbClr val="FF0000"/>
              </a:solidFill>
            </a:endParaRPr>
          </a:p>
          <a:p>
            <a:pPr eaLnBrk="1" fontAlgn="auto" hangingPunct="1">
              <a:spcBef>
                <a:spcPts val="0"/>
              </a:spcBef>
              <a:spcAft>
                <a:spcPts val="0"/>
              </a:spcAft>
              <a:defRPr/>
            </a:pPr>
            <a:r>
              <a:rPr lang="ja-JP" altLang="en-US" dirty="0">
                <a:solidFill>
                  <a:srgbClr val="FF0000"/>
                </a:solidFill>
              </a:rPr>
              <a:t>　　　使用し、ご提出ください。</a:t>
            </a:r>
            <a:endParaRPr lang="en-US" altLang="ja-JP" dirty="0">
              <a:solidFill>
                <a:srgbClr val="FF0000"/>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策定するマスタープランの概要</a:t>
            </a:r>
          </a:p>
        </p:txBody>
      </p:sp>
      <p:sp>
        <p:nvSpPr>
          <p:cNvPr id="6" name="コンテンツ プレースホルダー 5"/>
          <p:cNvSpPr>
            <a:spLocks noGrp="1"/>
          </p:cNvSpPr>
          <p:nvPr>
            <p:ph idx="1"/>
          </p:nvPr>
        </p:nvSpPr>
        <p:spPr/>
        <p:txBody>
          <a:bodyPr/>
          <a:lstStyle/>
          <a:p>
            <a:pPr marL="0" indent="0">
              <a:lnSpc>
                <a:spcPct val="100000"/>
              </a:lnSpc>
              <a:buNone/>
            </a:pPr>
            <a:r>
              <a:rPr lang="ja-JP" altLang="ja-JP" dirty="0">
                <a:solidFill>
                  <a:srgbClr val="0070C0"/>
                </a:solidFill>
                <a:latin typeface="Meiryo UI" panose="020B0604030504040204" pitchFamily="50" charset="-128"/>
                <a:ea typeface="Meiryo UI" panose="020B0604030504040204" pitchFamily="50" charset="-128"/>
              </a:rPr>
              <a:t>策定するマスタープランの概要を</a:t>
            </a:r>
            <a:r>
              <a:rPr lang="ja-JP" altLang="en-US" dirty="0">
                <a:solidFill>
                  <a:srgbClr val="0070C0"/>
                </a:solidFill>
                <a:latin typeface="Meiryo UI" panose="020B0604030504040204" pitchFamily="50" charset="-128"/>
                <a:ea typeface="Meiryo UI" panose="020B0604030504040204" pitchFamily="50" charset="-128"/>
              </a:rPr>
              <a:t>下記の内容を含めて</a:t>
            </a:r>
            <a:r>
              <a:rPr lang="ja-JP" altLang="ja-JP" dirty="0">
                <a:solidFill>
                  <a:srgbClr val="0070C0"/>
                </a:solidFill>
                <a:latin typeface="Meiryo UI" panose="020B0604030504040204" pitchFamily="50" charset="-128"/>
                <a:ea typeface="Meiryo UI" panose="020B0604030504040204" pitchFamily="50" charset="-128"/>
              </a:rPr>
              <a:t>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070C0"/>
                </a:solidFill>
                <a:latin typeface="Meiryo UI" panose="020B0604030504040204" pitchFamily="50" charset="-128"/>
                <a:ea typeface="Meiryo UI" panose="020B0604030504040204" pitchFamily="50" charset="-128"/>
              </a:rPr>
              <a:t>１）</a:t>
            </a:r>
            <a:r>
              <a:rPr lang="ja-JP" altLang="ja-JP" sz="1800" dirty="0">
                <a:solidFill>
                  <a:srgbClr val="0070C0"/>
                </a:solidFill>
                <a:latin typeface="Meiryo UI" panose="020B0604030504040204" pitchFamily="50" charset="-128"/>
                <a:ea typeface="Meiryo UI" panose="020B0604030504040204" pitchFamily="50" charset="-128"/>
              </a:rPr>
              <a:t>プラン策定の対象となる</a:t>
            </a:r>
            <a:r>
              <a:rPr lang="ja-JP" altLang="en-US" sz="1800" dirty="0">
                <a:solidFill>
                  <a:srgbClr val="0070C0"/>
                </a:solidFill>
                <a:latin typeface="Meiryo UI" panose="020B0604030504040204" pitchFamily="50" charset="-128"/>
                <a:ea typeface="Meiryo UI" panose="020B0604030504040204" pitchFamily="50" charset="-128"/>
              </a:rPr>
              <a:t>物流・</a:t>
            </a:r>
            <a:r>
              <a:rPr lang="ja-JP" altLang="ja-JP" sz="1800" dirty="0">
                <a:solidFill>
                  <a:srgbClr val="0070C0"/>
                </a:solidFill>
                <a:latin typeface="Meiryo UI" panose="020B0604030504040204" pitchFamily="50" charset="-128"/>
                <a:ea typeface="Meiryo UI" panose="020B0604030504040204" pitchFamily="50" charset="-128"/>
              </a:rPr>
              <a:t>配送拠点の現状</a:t>
            </a:r>
            <a:r>
              <a:rPr lang="ja-JP" altLang="en-US" sz="1800" dirty="0">
                <a:solidFill>
                  <a:srgbClr val="0070C0"/>
                </a:solidFill>
                <a:latin typeface="Meiryo UI" panose="020B0604030504040204" pitchFamily="50" charset="-128"/>
                <a:ea typeface="Meiryo UI" panose="020B0604030504040204" pitchFamily="50" charset="-128"/>
              </a:rPr>
              <a:t>と目指す姿</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070C0"/>
                </a:solidFill>
                <a:latin typeface="Meiryo UI" panose="020B0604030504040204" pitchFamily="50" charset="-128"/>
                <a:ea typeface="Meiryo UI" panose="020B0604030504040204" pitchFamily="50" charset="-128"/>
              </a:rPr>
              <a:t>２）</a:t>
            </a:r>
            <a:r>
              <a:rPr lang="ja-JP" altLang="ja-JP" sz="1800" dirty="0">
                <a:solidFill>
                  <a:srgbClr val="0070C0"/>
                </a:solidFill>
                <a:latin typeface="Meiryo UI" panose="020B0604030504040204" pitchFamily="50" charset="-128"/>
                <a:ea typeface="Meiryo UI" panose="020B0604030504040204" pitchFamily="50" charset="-128"/>
              </a:rPr>
              <a:t>車両やエネルギーステーション等導入する設備内容と運用方法</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070C0"/>
                </a:solidFill>
                <a:latin typeface="Meiryo UI" panose="020B0604030504040204" pitchFamily="50" charset="-128"/>
                <a:ea typeface="Meiryo UI" panose="020B0604030504040204" pitchFamily="50" charset="-128"/>
              </a:rPr>
              <a:t>３）エネルギーマネジメントの適用範囲</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070C0"/>
                </a:solidFill>
                <a:latin typeface="Meiryo UI" panose="020B0604030504040204" pitchFamily="50" charset="-128"/>
                <a:ea typeface="Meiryo UI" panose="020B0604030504040204" pitchFamily="50" charset="-128"/>
              </a:rPr>
              <a:t>４）</a:t>
            </a:r>
            <a:r>
              <a:rPr lang="ja-JP" altLang="ja-JP" sz="1800" dirty="0">
                <a:solidFill>
                  <a:srgbClr val="0070C0"/>
                </a:solidFill>
                <a:latin typeface="Meiryo UI" panose="020B0604030504040204" pitchFamily="50" charset="-128"/>
                <a:ea typeface="Meiryo UI" panose="020B0604030504040204" pitchFamily="50" charset="-128"/>
              </a:rPr>
              <a:t>提案するビジネスモデル</a:t>
            </a:r>
            <a:r>
              <a:rPr lang="ja-JP" altLang="en-US" sz="1800" dirty="0">
                <a:solidFill>
                  <a:srgbClr val="0070C0"/>
                </a:solidFill>
                <a:latin typeface="Meiryo UI" panose="020B0604030504040204" pitchFamily="50" charset="-128"/>
                <a:ea typeface="Meiryo UI" panose="020B0604030504040204" pitchFamily="50" charset="-128"/>
              </a:rPr>
              <a:t>　　　　等</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00000"/>
              </a:lnSpc>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60811" y="418288"/>
            <a:ext cx="10055781" cy="1296144"/>
          </a:xfrm>
        </p:spPr>
        <p:txBody>
          <a:bodyPr rtlCol="0">
            <a:normAutofit/>
          </a:bodyPr>
          <a:lstStyle/>
          <a:p>
            <a:pPr marL="0" indent="0"/>
            <a:r>
              <a:rPr lang="ja-JP" altLang="en-US" sz="3200" dirty="0">
                <a:solidFill>
                  <a:schemeClr val="tx1"/>
                </a:solidFill>
                <a:latin typeface="Meiryo UI" panose="020B0604030504040204" pitchFamily="50" charset="-128"/>
                <a:ea typeface="Meiryo UI" panose="020B0604030504040204" pitchFamily="50" charset="-128"/>
              </a:rPr>
              <a:t>②　再生可能エネルギーの導入及び活用方法</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1138529" y="1981289"/>
            <a:ext cx="10055781" cy="4256023"/>
          </a:xfrm>
        </p:spPr>
        <p:txBody>
          <a:bodyPr>
            <a:noAutofit/>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導入する再生可能エネルギー設備について下記の内容を含めて記入してください。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sz="1800" dirty="0">
                <a:solidFill>
                  <a:srgbClr val="0070C0"/>
                </a:solidFill>
                <a:latin typeface="Meiryo UI" panose="020B0604030504040204" pitchFamily="50" charset="-128"/>
                <a:ea typeface="Meiryo UI" panose="020B0604030504040204" pitchFamily="50" charset="-128"/>
              </a:rPr>
              <a:t>１）再生可能エネルギーの種類　</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sz="1800" dirty="0">
                <a:solidFill>
                  <a:srgbClr val="0070C0"/>
                </a:solidFill>
                <a:latin typeface="Meiryo UI" panose="020B0604030504040204" pitchFamily="50" charset="-128"/>
                <a:ea typeface="Meiryo UI" panose="020B0604030504040204" pitchFamily="50" charset="-128"/>
              </a:rPr>
              <a:t>２）発電電力量（</a:t>
            </a:r>
            <a:r>
              <a:rPr lang="en-US" altLang="ja-JP" sz="1800" dirty="0">
                <a:solidFill>
                  <a:srgbClr val="0070C0"/>
                </a:solidFill>
                <a:latin typeface="Meiryo UI" panose="020B0604030504040204" pitchFamily="50" charset="-128"/>
                <a:ea typeface="Meiryo UI" panose="020B0604030504040204" pitchFamily="50" charset="-128"/>
              </a:rPr>
              <a:t>kWh</a:t>
            </a:r>
            <a:r>
              <a:rPr lang="ja-JP" altLang="en-US" sz="1800" dirty="0">
                <a:solidFill>
                  <a:srgbClr val="0070C0"/>
                </a:solidFill>
                <a:latin typeface="Meiryo UI" panose="020B0604030504040204" pitchFamily="50" charset="-128"/>
                <a:ea typeface="Meiryo UI" panose="020B0604030504040204" pitchFamily="50" charset="-128"/>
              </a:rPr>
              <a:t>）　</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sz="1800" dirty="0">
                <a:solidFill>
                  <a:srgbClr val="0070C0"/>
                </a:solidFill>
                <a:latin typeface="Meiryo UI" panose="020B0604030504040204" pitchFamily="50" charset="-128"/>
                <a:ea typeface="Meiryo UI" panose="020B0604030504040204" pitchFamily="50" charset="-128"/>
              </a:rPr>
              <a:t>３）活用方法</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sz="1800" dirty="0">
                <a:solidFill>
                  <a:srgbClr val="0070C0"/>
                </a:solidFill>
                <a:latin typeface="Meiryo UI" panose="020B0604030504040204" pitchFamily="50" charset="-128"/>
                <a:ea typeface="Meiryo UI" panose="020B0604030504040204" pitchFamily="50" charset="-128"/>
              </a:rPr>
              <a:t>　　　自家発電設備（新設・既設）・再エネ電力メニューの購入・再エネ電力証書の購入</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sz="1800" dirty="0">
                <a:solidFill>
                  <a:srgbClr val="0070C0"/>
                </a:solidFill>
                <a:latin typeface="Meiryo UI" panose="020B0604030504040204" pitchFamily="50" charset="-128"/>
                <a:ea typeface="Meiryo UI" panose="020B0604030504040204" pitchFamily="50" charset="-128"/>
              </a:rPr>
              <a:t>４）再生可能エネルギー活用率（</a:t>
            </a:r>
            <a:r>
              <a:rPr lang="en-US" altLang="ja-JP" sz="1800" dirty="0">
                <a:solidFill>
                  <a:srgbClr val="0070C0"/>
                </a:solidFill>
                <a:latin typeface="Meiryo UI" panose="020B0604030504040204" pitchFamily="50" charset="-128"/>
                <a:ea typeface="Meiryo UI" panose="020B0604030504040204" pitchFamily="50" charset="-128"/>
              </a:rPr>
              <a:t>※</a:t>
            </a:r>
            <a:r>
              <a:rPr lang="ja-JP" altLang="en-US" sz="1800" dirty="0">
                <a:solidFill>
                  <a:srgbClr val="0070C0"/>
                </a:solidFill>
                <a:latin typeface="Meiryo UI" panose="020B0604030504040204" pitchFamily="50" charset="-128"/>
                <a:ea typeface="Meiryo UI" panose="020B0604030504040204" pitchFamily="50" charset="-128"/>
              </a:rPr>
              <a:t>）とその算出根拠　　　等</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700" dirty="0">
                <a:solidFill>
                  <a:srgbClr val="0070C0"/>
                </a:solidFill>
                <a:latin typeface="Meiryo UI" panose="020B0604030504040204" pitchFamily="50" charset="-128"/>
                <a:ea typeface="Meiryo UI" panose="020B0604030504040204" pitchFamily="50" charset="-128"/>
              </a:rPr>
              <a:t>　</a:t>
            </a:r>
            <a:r>
              <a:rPr lang="ja-JP" altLang="en-US" sz="1600" dirty="0">
                <a:solidFill>
                  <a:srgbClr val="0070C0"/>
                </a:solidFill>
                <a:latin typeface="Meiryo UI" panose="020B0604030504040204" pitchFamily="50" charset="-128"/>
                <a:ea typeface="Meiryo UI" panose="020B0604030504040204" pitchFamily="50" charset="-128"/>
              </a:rPr>
              <a:t>　</a:t>
            </a:r>
            <a:r>
              <a:rPr lang="ja-JP" altLang="en-US" sz="1400" dirty="0">
                <a:solidFill>
                  <a:srgbClr val="0070C0"/>
                </a:solidFill>
                <a:latin typeface="Meiryo UI" panose="020B0604030504040204" pitchFamily="50" charset="-128"/>
                <a:ea typeface="Meiryo UI" panose="020B0604030504040204" pitchFamily="50" charset="-128"/>
              </a:rPr>
              <a:t>（</a:t>
            </a:r>
            <a:r>
              <a:rPr lang="en-US" altLang="ja-JP"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0070C0"/>
                </a:solidFill>
                <a:latin typeface="Meiryo UI" panose="020B0604030504040204" pitchFamily="50" charset="-128"/>
                <a:ea typeface="Meiryo UI" panose="020B0604030504040204" pitchFamily="50" charset="-128"/>
              </a:rPr>
              <a:t>）</a:t>
            </a:r>
            <a:r>
              <a:rPr lang="ja-JP" altLang="ja-JP" sz="1400" dirty="0">
                <a:solidFill>
                  <a:srgbClr val="0070C0"/>
                </a:solidFill>
                <a:latin typeface="Meiryo UI" panose="020B0604030504040204" pitchFamily="50" charset="-128"/>
                <a:ea typeface="Meiryo UI" panose="020B0604030504040204" pitchFamily="50" charset="-128"/>
              </a:rPr>
              <a:t>バッテリーステーションで使用する総電力量に占める再生可能エネルギー由来の電力量の割合（％）</a:t>
            </a:r>
            <a:endParaRPr lang="en-US" altLang="ja-JP" sz="14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2000" dirty="0">
                <a:solidFill>
                  <a:srgbClr val="0070C0"/>
                </a:solidFill>
                <a:latin typeface="Meiryo UI" panose="020B0604030504040204" pitchFamily="50" charset="-128"/>
                <a:ea typeface="Meiryo UI" panose="020B0604030504040204" pitchFamily="50" charset="-128"/>
              </a:rPr>
              <a:t>設備を遠隔地から運転制御できるシステムを導入する場合はその活用内容についても記入してください。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66E9F"/>
              </a:solidFill>
              <a:latin typeface="Meiryo UI" panose="020B0604030504040204" pitchFamily="50" charset="-128"/>
              <a:ea typeface="Meiryo UI" panose="020B0604030504040204" pitchFamily="50" charset="-128"/>
            </a:endParaRPr>
          </a:p>
          <a:p>
            <a:pPr marL="0" indent="0">
              <a:buNone/>
            </a:pPr>
            <a:endParaRPr kumimoji="1" lang="ja-JP" altLang="en-US" dirty="0">
              <a:solidFill>
                <a:srgbClr val="0070C0"/>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724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　災害時における防災拠点としての役割</a:t>
            </a:r>
            <a:endParaRPr lang="en-US" altLang="ja-JP" sz="3200" dirty="0">
              <a:solidFill>
                <a:schemeClr val="tx1"/>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p:txBody>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当該施設の災害時における防災拠点として想定している役割（導入する補助対象設備の活用を含め）について記入してください。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437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113927" y="273307"/>
            <a:ext cx="10055781" cy="1450757"/>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通信機器等を用いたシステム導入について</a:t>
            </a:r>
            <a:endParaRPr lang="en-US" altLang="ja-JP" sz="2800" dirty="0">
              <a:solidFill>
                <a:schemeClr val="tx1"/>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1096994" y="1845734"/>
            <a:ext cx="10072714" cy="4023360"/>
          </a:xfrm>
        </p:spPr>
        <p:txBody>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通信機器等を用いて物流・配送車両と通信を行い、必要な情報を収集分析することでバッテリーステーションの充放電を制御することが可能なシステムを導入する場合はその活用方法についても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u="sng" dirty="0">
                <a:solidFill>
                  <a:srgbClr val="0070C0"/>
                </a:solidFill>
                <a:latin typeface="Meiryo UI" panose="020B0604030504040204" pitchFamily="50" charset="-128"/>
                <a:ea typeface="Meiryo UI" panose="020B0604030504040204" pitchFamily="50" charset="-128"/>
              </a:rPr>
              <a:t>該当がない場合はその旨を記入してください。</a:t>
            </a: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405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A8F7A49E438034FAE817D5E91B5E6D7" ma:contentTypeVersion="2" ma:contentTypeDescription="新しいドキュメントを作成します。" ma:contentTypeScope="" ma:versionID="802e4284f52b54769737f85034b5cc87">
  <xsd:schema xmlns:xsd="http://www.w3.org/2001/XMLSchema" xmlns:xs="http://www.w3.org/2001/XMLSchema" xmlns:p="http://schemas.microsoft.com/office/2006/metadata/properties" xmlns:ns2="68bdfb78-442b-4764-8e98-0754b04353d4" targetNamespace="http://schemas.microsoft.com/office/2006/metadata/properties" ma:root="true" ma:fieldsID="fdcdbf033c3b83d92ef5c8cf2a06b1af" ns2:_="">
    <xsd:import namespace="68bdfb78-442b-4764-8e98-0754b04353d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dfb78-442b-4764-8e98-0754b0435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238107-DE06-434B-BB8F-EA42EF2FCBD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281E901-D6F2-4E39-A7AC-9BAD44DA95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dfb78-442b-4764-8e98-0754b043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604840-46A1-4C24-87B3-4219970B78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567</Words>
  <Application>Microsoft Office PowerPoint</Application>
  <PresentationFormat>ユーザー設定</PresentationFormat>
  <Paragraphs>45</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5</vt:i4>
      </vt:variant>
    </vt:vector>
  </HeadingPairs>
  <TitlesOfParts>
    <vt:vector size="11" baseType="lpstr">
      <vt:lpstr>Meiryo UI</vt:lpstr>
      <vt:lpstr>Arial</vt:lpstr>
      <vt:lpstr>Calibri</vt:lpstr>
      <vt:lpstr>Calibri Light</vt:lpstr>
      <vt:lpstr>デザインの設定</vt:lpstr>
      <vt:lpstr>レトロスペクト</vt:lpstr>
      <vt:lpstr>マスタープラン策定事業の概要</vt:lpstr>
      <vt:lpstr>①　策定するマスタープランの概要</vt:lpstr>
      <vt:lpstr>②　再生可能エネルギーの導入及び活用方法</vt:lpstr>
      <vt:lpstr>③　災害時における防災拠点としての役割</vt:lpstr>
      <vt:lpstr>④　通信機器等を用いたシステム導入について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2020-05-22T05:03:26Z</dcterms:created>
  <dcterms:modified xsi:type="dcterms:W3CDTF">2021-06-25T08:55:50Z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0x0101008A8F7A49E438034FAE817D5E91B5E6D7</vt:lpwstr>
  </property>
</Properties>
</file>